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4" r:id="rId5"/>
  </p:sldMasterIdLst>
  <p:notesMasterIdLst>
    <p:notesMasterId r:id="rId14"/>
  </p:notesMasterIdLst>
  <p:handoutMasterIdLst>
    <p:handoutMasterId r:id="rId15"/>
  </p:handoutMasterIdLst>
  <p:sldIdLst>
    <p:sldId id="256" r:id="rId6"/>
    <p:sldId id="726" r:id="rId7"/>
    <p:sldId id="727" r:id="rId8"/>
    <p:sldId id="716" r:id="rId9"/>
    <p:sldId id="721" r:id="rId10"/>
    <p:sldId id="723" r:id="rId11"/>
    <p:sldId id="724" r:id="rId12"/>
    <p:sldId id="72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BE447D82-E97F-44AC-A765-D38D1B97B4FF}">
          <p14:sldIdLst>
            <p14:sldId id="256"/>
            <p14:sldId id="726"/>
            <p14:sldId id="727"/>
            <p14:sldId id="716"/>
            <p14:sldId id="721"/>
            <p14:sldId id="723"/>
            <p14:sldId id="724"/>
            <p14:sldId id="725"/>
          </p14:sldIdLst>
        </p14:section>
      </p14:sectionLst>
    </p:ext>
    <p:ext uri="{EFAFB233-063F-42B5-8137-9DF3F51BA10A}">
      <p15:sldGuideLst xmlns="" xmlns:p15="http://schemas.microsoft.com/office/powerpoint/2012/main">
        <p15:guide id="9" orient="horz" pos="1003" userDrawn="1">
          <p15:clr>
            <a:srgbClr val="A4A3A4"/>
          </p15:clr>
        </p15:guide>
        <p15:guide id="11" pos="272" userDrawn="1">
          <p15:clr>
            <a:srgbClr val="A4A3A4"/>
          </p15:clr>
        </p15:guide>
        <p15:guide id="14" orient="horz" pos="4110" userDrawn="1">
          <p15:clr>
            <a:srgbClr val="A4A3A4"/>
          </p15:clr>
        </p15:guide>
        <p15:guide id="16" orient="horz" pos="164" userDrawn="1">
          <p15:clr>
            <a:srgbClr val="A4A3A4"/>
          </p15:clr>
        </p15:guide>
        <p15:guide id="18" pos="544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faela Araújo" initials="RA" lastIdx="0" clrIdx="0">
    <p:extLst/>
  </p:cmAuthor>
  <p:cmAuthor id="2" name="Jakobi, Jörn" initials="JJ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9CD539"/>
    <a:srgbClr val="FFFFFF"/>
    <a:srgbClr val="4E88C7"/>
    <a:srgbClr val="FBFBFB"/>
    <a:srgbClr val="324985"/>
    <a:srgbClr val="D69B00"/>
    <a:srgbClr val="FFDA78"/>
    <a:srgbClr val="67C549"/>
    <a:srgbClr val="D0D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92" autoAdjust="0"/>
    <p:restoredTop sz="94184" autoAdjust="0"/>
  </p:normalViewPr>
  <p:slideViewPr>
    <p:cSldViewPr snapToGrid="0" snapToObjects="1">
      <p:cViewPr varScale="1">
        <p:scale>
          <a:sx n="97" d="100"/>
          <a:sy n="97" d="100"/>
        </p:scale>
        <p:origin x="-108" y="-396"/>
      </p:cViewPr>
      <p:guideLst>
        <p:guide orient="horz" pos="1003"/>
        <p:guide orient="horz" pos="4110"/>
        <p:guide orient="horz" pos="164"/>
        <p:guide pos="272"/>
        <p:guide pos="5443"/>
      </p:guideLst>
    </p:cSldViewPr>
  </p:slideViewPr>
  <p:outlineViewPr>
    <p:cViewPr>
      <p:scale>
        <a:sx n="33" d="100"/>
        <a:sy n="33" d="100"/>
      </p:scale>
      <p:origin x="0" y="199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83A16-FA5D-804C-AAF4-9BADFE6A9B2C}" type="datetimeFigureOut">
              <a:t>7/13/2018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2A04F-CC42-7B42-9E5C-0755FAF0942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9486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3D6CB-80A7-954E-94AE-4953340D11C3}" type="datetimeFigureOut">
              <a:t>7/13/2018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39286-1182-484A-BB9F-6D716B2D940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8383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CE302-5090-42BC-ABE1-5F69144E40DA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404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489" y="3886200"/>
            <a:ext cx="6311900" cy="1752600"/>
          </a:xfrm>
        </p:spPr>
        <p:txBody>
          <a:bodyPr/>
          <a:lstStyle>
            <a:lvl1pPr marL="0" indent="0" algn="l">
              <a:buNone/>
              <a:defRPr b="0" i="0">
                <a:solidFill>
                  <a:schemeClr val="bg1"/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080489" y="2713038"/>
            <a:ext cx="6311900" cy="1143000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94" y="136004"/>
            <a:ext cx="225742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876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399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&gt; PJ05 Exe_05-02-V3-2.4 &gt; Jakobi (DLR (AT-One)) •  Open Day &gt; 23/11/2018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7FE137-0C1A-4C05-8B34-1D89C94DB81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710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title"/>
          </p:nvPr>
        </p:nvSpPr>
        <p:spPr>
          <a:xfrm>
            <a:off x="119063" y="160497"/>
            <a:ext cx="6523139" cy="944404"/>
          </a:xfrm>
          <a:prstGeom prst="rect">
            <a:avLst/>
          </a:prstGeom>
          <a:ln/>
        </p:spPr>
        <p:txBody>
          <a:bodyPr/>
          <a:lstStyle>
            <a:lvl1pPr marL="0" indent="0">
              <a:defRPr/>
            </a:lvl1pPr>
          </a:lstStyle>
          <a:p>
            <a:endParaRPr lang="en-US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114300" y="1238251"/>
            <a:ext cx="8921764" cy="4953000"/>
          </a:xfrm>
          <a:prstGeom prst="rect">
            <a:avLst/>
          </a:prstGeom>
          <a:ln/>
        </p:spPr>
        <p:txBody>
          <a:bodyPr>
            <a:normAutofit/>
          </a:bodyPr>
          <a:lstStyle>
            <a:lvl1pPr marL="0" indent="0">
              <a:defRPr sz="24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726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86000" y="1591199"/>
            <a:ext cx="8172000" cy="433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 smtClean="0"/>
              <a:t>Click here to insert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13" name="Titel 12"/>
          <p:cNvSpPr>
            <a:spLocks noGrp="1"/>
          </p:cNvSpPr>
          <p:nvPr>
            <p:ph type="title" hasCustomPrompt="1"/>
          </p:nvPr>
        </p:nvSpPr>
        <p:spPr>
          <a:xfrm>
            <a:off x="457201" y="287338"/>
            <a:ext cx="6185002" cy="1143000"/>
          </a:xfrm>
        </p:spPr>
        <p:txBody>
          <a:bodyPr/>
          <a:lstStyle/>
          <a:p>
            <a:r>
              <a:rPr lang="en-GB" noProof="0" dirty="0" smtClean="0"/>
              <a:t>Click here to insert chart title</a:t>
            </a:r>
            <a:endParaRPr lang="en-GB" noProof="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&gt; PJ05 Exe_05-02-V3-2.4 &gt; Jakobi (DLR (AT-One)) •  Open Day &gt; 23/11/2018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578092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noFill/>
        </p:spPr>
        <p:txBody>
          <a:bodyPr/>
          <a:lstStyle/>
          <a:p>
            <a:r>
              <a:rPr lang="en-GB" noProof="0" dirty="0"/>
              <a:t>Title / key message of the slide</a:t>
            </a:r>
          </a:p>
        </p:txBody>
      </p:sp>
      <p:sp>
        <p:nvSpPr>
          <p:cNvPr id="3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457202" y="6556407"/>
            <a:ext cx="7077294" cy="252000"/>
          </a:xfrm>
        </p:spPr>
        <p:txBody>
          <a:bodyPr/>
          <a:lstStyle/>
          <a:p>
            <a:pPr>
              <a:defRPr/>
            </a:pPr>
            <a:r>
              <a:rPr lang="en-US" noProof="0" smtClean="0"/>
              <a:t>&gt; PJ05 Exe_05-02-V3-2.4 &gt; Jakobi (DLR (AT-One)) •  Open Day &gt; 23/11/2018</a:t>
            </a:r>
            <a:endParaRPr lang="en-GB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7FE137-0C1A-4C05-8B34-1D89C94DB81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3140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489" y="3886200"/>
            <a:ext cx="6311900" cy="1752600"/>
          </a:xfrm>
        </p:spPr>
        <p:txBody>
          <a:bodyPr/>
          <a:lstStyle>
            <a:lvl1pPr marL="0" indent="0" algn="l">
              <a:buNone/>
              <a:defRPr b="0" i="0">
                <a:solidFill>
                  <a:schemeClr val="bg1"/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080489" y="2713039"/>
            <a:ext cx="6311900" cy="1143000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pic>
        <p:nvPicPr>
          <p:cNvPr id="4098" name="Picture 2" descr="D:\SESAR\2016 PJ05\Logo\_Final\PJ05_Remote_Tower_Logo_white_transparent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294217"/>
            <a:ext cx="1009650" cy="100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uppieren 1"/>
          <p:cNvGrpSpPr/>
          <p:nvPr userDrawn="1"/>
        </p:nvGrpSpPr>
        <p:grpSpPr>
          <a:xfrm>
            <a:off x="2026547" y="5981110"/>
            <a:ext cx="5090906" cy="902396"/>
            <a:chOff x="3589765" y="4485831"/>
            <a:chExt cx="5090906" cy="676797"/>
          </a:xfrm>
        </p:grpSpPr>
        <p:grpSp>
          <p:nvGrpSpPr>
            <p:cNvPr id="4" name="Gruppieren 34">
              <a:extLst>
                <a:ext uri="{FF2B5EF4-FFF2-40B4-BE49-F238E27FC236}">
                  <a16:creationId xmlns="" xmlns:a16="http://schemas.microsoft.com/office/drawing/2014/main" id="{152F1DF3-9E0D-4244-AE83-0D6ADF273F2E}"/>
                </a:ext>
              </a:extLst>
            </p:cNvPr>
            <p:cNvGrpSpPr/>
            <p:nvPr userDrawn="1"/>
          </p:nvGrpSpPr>
          <p:grpSpPr>
            <a:xfrm>
              <a:off x="3589765" y="4696622"/>
              <a:ext cx="1752440" cy="458414"/>
              <a:chOff x="2845279" y="2123777"/>
              <a:chExt cx="3608861" cy="1033443"/>
            </a:xfrm>
          </p:grpSpPr>
          <p:sp>
            <p:nvSpPr>
              <p:cNvPr id="5" name="Rechteck 27">
                <a:extLst>
                  <a:ext uri="{FF2B5EF4-FFF2-40B4-BE49-F238E27FC236}">
                    <a16:creationId xmlns="" xmlns:a16="http://schemas.microsoft.com/office/drawing/2014/main" id="{8272BB02-14A5-45AB-B25A-D6F17A8CF686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>
                <a:off x="2845279" y="2123777"/>
                <a:ext cx="3451714" cy="601617"/>
              </a:xfrm>
              <a:custGeom>
                <a:avLst/>
                <a:gdLst/>
                <a:ahLst/>
                <a:cxnLst/>
                <a:rect l="l" t="t" r="r" b="b"/>
                <a:pathLst>
                  <a:path w="2457900" h="428400">
                    <a:moveTo>
                      <a:pt x="909975" y="400953"/>
                    </a:moveTo>
                    <a:lnTo>
                      <a:pt x="979251" y="400953"/>
                    </a:lnTo>
                    <a:lnTo>
                      <a:pt x="932902" y="428400"/>
                    </a:lnTo>
                    <a:lnTo>
                      <a:pt x="927297" y="428400"/>
                    </a:lnTo>
                    <a:close/>
                    <a:moveTo>
                      <a:pt x="2249896" y="335373"/>
                    </a:moveTo>
                    <a:lnTo>
                      <a:pt x="2429300" y="335373"/>
                    </a:lnTo>
                    <a:cubicBezTo>
                      <a:pt x="2416660" y="351280"/>
                      <a:pt x="2400036" y="363917"/>
                      <a:pt x="2380990" y="372163"/>
                    </a:cubicBezTo>
                    <a:cubicBezTo>
                      <a:pt x="2359991" y="379514"/>
                      <a:pt x="2336157" y="383951"/>
                      <a:pt x="2309540" y="382937"/>
                    </a:cubicBezTo>
                    <a:cubicBezTo>
                      <a:pt x="2288417" y="382131"/>
                      <a:pt x="2268453" y="377074"/>
                      <a:pt x="2249896" y="369040"/>
                    </a:cubicBezTo>
                    <a:close/>
                    <a:moveTo>
                      <a:pt x="754046" y="335373"/>
                    </a:moveTo>
                    <a:lnTo>
                      <a:pt x="972804" y="335373"/>
                    </a:lnTo>
                    <a:cubicBezTo>
                      <a:pt x="972369" y="336196"/>
                      <a:pt x="971845" y="336958"/>
                      <a:pt x="971319" y="337714"/>
                    </a:cubicBezTo>
                    <a:lnTo>
                      <a:pt x="1009262" y="382936"/>
                    </a:lnTo>
                    <a:lnTo>
                      <a:pt x="801539" y="382936"/>
                    </a:lnTo>
                    <a:cubicBezTo>
                      <a:pt x="783482" y="371556"/>
                      <a:pt x="767343" y="355322"/>
                      <a:pt x="754046" y="335373"/>
                    </a:cubicBezTo>
                    <a:close/>
                    <a:moveTo>
                      <a:pt x="2124760" y="335373"/>
                    </a:moveTo>
                    <a:lnTo>
                      <a:pt x="2234337" y="335373"/>
                    </a:lnTo>
                    <a:lnTo>
                      <a:pt x="2234337" y="382936"/>
                    </a:lnTo>
                    <a:lnTo>
                      <a:pt x="2124760" y="382936"/>
                    </a:lnTo>
                    <a:close/>
                    <a:moveTo>
                      <a:pt x="1935337" y="335373"/>
                    </a:moveTo>
                    <a:lnTo>
                      <a:pt x="2044913" y="335373"/>
                    </a:lnTo>
                    <a:lnTo>
                      <a:pt x="2044913" y="382936"/>
                    </a:lnTo>
                    <a:lnTo>
                      <a:pt x="1935337" y="382936"/>
                    </a:lnTo>
                    <a:close/>
                    <a:moveTo>
                      <a:pt x="1741784" y="335373"/>
                    </a:moveTo>
                    <a:lnTo>
                      <a:pt x="1860441" y="335373"/>
                    </a:lnTo>
                    <a:lnTo>
                      <a:pt x="1860441" y="382936"/>
                    </a:lnTo>
                    <a:lnTo>
                      <a:pt x="1761564" y="382936"/>
                    </a:lnTo>
                    <a:close/>
                    <a:moveTo>
                      <a:pt x="1576282" y="335373"/>
                    </a:moveTo>
                    <a:lnTo>
                      <a:pt x="1675091" y="335373"/>
                    </a:lnTo>
                    <a:lnTo>
                      <a:pt x="1675091" y="382936"/>
                    </a:lnTo>
                    <a:lnTo>
                      <a:pt x="1576282" y="382936"/>
                    </a:lnTo>
                    <a:close/>
                    <a:moveTo>
                      <a:pt x="1346648" y="335373"/>
                    </a:moveTo>
                    <a:lnTo>
                      <a:pt x="1541642" y="335373"/>
                    </a:lnTo>
                    <a:lnTo>
                      <a:pt x="1541642" y="382936"/>
                    </a:lnTo>
                    <a:lnTo>
                      <a:pt x="1346648" y="382936"/>
                    </a:lnTo>
                    <a:close/>
                    <a:moveTo>
                      <a:pt x="1061069" y="335373"/>
                    </a:moveTo>
                    <a:lnTo>
                      <a:pt x="1298542" y="335373"/>
                    </a:lnTo>
                    <a:cubicBezTo>
                      <a:pt x="1278339" y="364150"/>
                      <a:pt x="1244766" y="382936"/>
                      <a:pt x="1206777" y="382936"/>
                    </a:cubicBezTo>
                    <a:lnTo>
                      <a:pt x="1152833" y="382936"/>
                    </a:lnTo>
                    <a:cubicBezTo>
                      <a:pt x="1114846" y="382936"/>
                      <a:pt x="1081272" y="364150"/>
                      <a:pt x="1061069" y="335373"/>
                    </a:cubicBezTo>
                    <a:close/>
                    <a:moveTo>
                      <a:pt x="496260" y="335373"/>
                    </a:moveTo>
                    <a:lnTo>
                      <a:pt x="691254" y="335373"/>
                    </a:lnTo>
                    <a:lnTo>
                      <a:pt x="691254" y="382936"/>
                    </a:lnTo>
                    <a:lnTo>
                      <a:pt x="496260" y="382936"/>
                    </a:lnTo>
                    <a:close/>
                    <a:moveTo>
                      <a:pt x="369110" y="335373"/>
                    </a:moveTo>
                    <a:lnTo>
                      <a:pt x="469279" y="335373"/>
                    </a:lnTo>
                    <a:lnTo>
                      <a:pt x="492032" y="382936"/>
                    </a:lnTo>
                    <a:lnTo>
                      <a:pt x="390109" y="382936"/>
                    </a:lnTo>
                    <a:close/>
                    <a:moveTo>
                      <a:pt x="213917" y="335373"/>
                    </a:moveTo>
                    <a:lnTo>
                      <a:pt x="318927" y="335373"/>
                    </a:lnTo>
                    <a:lnTo>
                      <a:pt x="318927" y="382936"/>
                    </a:lnTo>
                    <a:lnTo>
                      <a:pt x="213917" y="382936"/>
                    </a:lnTo>
                    <a:close/>
                    <a:moveTo>
                      <a:pt x="0" y="335373"/>
                    </a:moveTo>
                    <a:lnTo>
                      <a:pt x="109885" y="335373"/>
                    </a:lnTo>
                    <a:lnTo>
                      <a:pt x="109885" y="382936"/>
                    </a:lnTo>
                    <a:lnTo>
                      <a:pt x="108252" y="382936"/>
                    </a:lnTo>
                    <a:lnTo>
                      <a:pt x="1633" y="382936"/>
                    </a:lnTo>
                    <a:lnTo>
                      <a:pt x="0" y="382936"/>
                    </a:lnTo>
                    <a:close/>
                    <a:moveTo>
                      <a:pt x="2249896" y="279730"/>
                    </a:moveTo>
                    <a:lnTo>
                      <a:pt x="2283539" y="279730"/>
                    </a:lnTo>
                    <a:lnTo>
                      <a:pt x="2289325" y="284707"/>
                    </a:lnTo>
                    <a:cubicBezTo>
                      <a:pt x="2295786" y="292216"/>
                      <a:pt x="2305410" y="296893"/>
                      <a:pt x="2316132" y="296893"/>
                    </a:cubicBezTo>
                    <a:cubicBezTo>
                      <a:pt x="2329105" y="296893"/>
                      <a:pt x="2340468" y="290048"/>
                      <a:pt x="2346659" y="279730"/>
                    </a:cubicBezTo>
                    <a:lnTo>
                      <a:pt x="2455618" y="279730"/>
                    </a:lnTo>
                    <a:cubicBezTo>
                      <a:pt x="2453128" y="293280"/>
                      <a:pt x="2448357" y="306057"/>
                      <a:pt x="2441483" y="317546"/>
                    </a:cubicBezTo>
                    <a:lnTo>
                      <a:pt x="2249896" y="317546"/>
                    </a:lnTo>
                    <a:close/>
                    <a:moveTo>
                      <a:pt x="727081" y="279730"/>
                    </a:moveTo>
                    <a:lnTo>
                      <a:pt x="843583" y="279730"/>
                    </a:lnTo>
                    <a:cubicBezTo>
                      <a:pt x="849583" y="286028"/>
                      <a:pt x="856345" y="289512"/>
                      <a:pt x="863476" y="289512"/>
                    </a:cubicBezTo>
                    <a:cubicBezTo>
                      <a:pt x="870608" y="289512"/>
                      <a:pt x="877370" y="286028"/>
                      <a:pt x="883370" y="279730"/>
                    </a:cubicBezTo>
                    <a:lnTo>
                      <a:pt x="999708" y="279730"/>
                    </a:lnTo>
                    <a:cubicBezTo>
                      <a:pt x="995418" y="293233"/>
                      <a:pt x="989966" y="305907"/>
                      <a:pt x="983504" y="317546"/>
                    </a:cubicBezTo>
                    <a:lnTo>
                      <a:pt x="743253" y="317546"/>
                    </a:lnTo>
                    <a:cubicBezTo>
                      <a:pt x="736921" y="305850"/>
                      <a:pt x="731491" y="293180"/>
                      <a:pt x="727081" y="279730"/>
                    </a:cubicBezTo>
                    <a:close/>
                    <a:moveTo>
                      <a:pt x="2124760" y="279729"/>
                    </a:moveTo>
                    <a:lnTo>
                      <a:pt x="2234337" y="279729"/>
                    </a:lnTo>
                    <a:lnTo>
                      <a:pt x="2234337" y="317546"/>
                    </a:lnTo>
                    <a:lnTo>
                      <a:pt x="2124760" y="317546"/>
                    </a:lnTo>
                    <a:close/>
                    <a:moveTo>
                      <a:pt x="1935337" y="279729"/>
                    </a:moveTo>
                    <a:lnTo>
                      <a:pt x="2044913" y="279729"/>
                    </a:lnTo>
                    <a:lnTo>
                      <a:pt x="2044913" y="317546"/>
                    </a:lnTo>
                    <a:lnTo>
                      <a:pt x="1935337" y="317546"/>
                    </a:lnTo>
                    <a:close/>
                    <a:moveTo>
                      <a:pt x="1718646" y="279729"/>
                    </a:moveTo>
                    <a:lnTo>
                      <a:pt x="1860441" y="279729"/>
                    </a:lnTo>
                    <a:lnTo>
                      <a:pt x="1860441" y="317546"/>
                    </a:lnTo>
                    <a:lnTo>
                      <a:pt x="1734372" y="317546"/>
                    </a:lnTo>
                    <a:close/>
                    <a:moveTo>
                      <a:pt x="1576282" y="279729"/>
                    </a:moveTo>
                    <a:lnTo>
                      <a:pt x="1675091" y="279729"/>
                    </a:lnTo>
                    <a:lnTo>
                      <a:pt x="1675091" y="317546"/>
                    </a:lnTo>
                    <a:lnTo>
                      <a:pt x="1576282" y="317546"/>
                    </a:lnTo>
                    <a:close/>
                    <a:moveTo>
                      <a:pt x="1346648" y="279729"/>
                    </a:moveTo>
                    <a:lnTo>
                      <a:pt x="1452148" y="279729"/>
                    </a:lnTo>
                    <a:lnTo>
                      <a:pt x="1452148" y="293589"/>
                    </a:lnTo>
                    <a:lnTo>
                      <a:pt x="1541642" y="293589"/>
                    </a:lnTo>
                    <a:lnTo>
                      <a:pt x="1541642" y="317546"/>
                    </a:lnTo>
                    <a:lnTo>
                      <a:pt x="1346648" y="317546"/>
                    </a:lnTo>
                    <a:close/>
                    <a:moveTo>
                      <a:pt x="1041190" y="279729"/>
                    </a:moveTo>
                    <a:lnTo>
                      <a:pt x="1152718" y="279729"/>
                    </a:lnTo>
                    <a:cubicBezTo>
                      <a:pt x="1157757" y="289482"/>
                      <a:pt x="1168006" y="296081"/>
                      <a:pt x="1179805" y="296081"/>
                    </a:cubicBezTo>
                    <a:cubicBezTo>
                      <a:pt x="1191605" y="296081"/>
                      <a:pt x="1201853" y="289482"/>
                      <a:pt x="1206893" y="279729"/>
                    </a:cubicBezTo>
                    <a:lnTo>
                      <a:pt x="1318422" y="279729"/>
                    </a:lnTo>
                    <a:cubicBezTo>
                      <a:pt x="1317560" y="293154"/>
                      <a:pt x="1314191" y="305910"/>
                      <a:pt x="1308757" y="317546"/>
                    </a:cubicBezTo>
                    <a:lnTo>
                      <a:pt x="1050854" y="317546"/>
                    </a:lnTo>
                    <a:cubicBezTo>
                      <a:pt x="1045420" y="305910"/>
                      <a:pt x="1042050" y="293154"/>
                      <a:pt x="1041190" y="279729"/>
                    </a:cubicBezTo>
                    <a:close/>
                    <a:moveTo>
                      <a:pt x="496260" y="279729"/>
                    </a:moveTo>
                    <a:lnTo>
                      <a:pt x="601760" y="279729"/>
                    </a:lnTo>
                    <a:lnTo>
                      <a:pt x="601760" y="293589"/>
                    </a:lnTo>
                    <a:lnTo>
                      <a:pt x="691254" y="293589"/>
                    </a:lnTo>
                    <a:lnTo>
                      <a:pt x="691254" y="317546"/>
                    </a:lnTo>
                    <a:lnTo>
                      <a:pt x="496260" y="317546"/>
                    </a:lnTo>
                    <a:close/>
                    <a:moveTo>
                      <a:pt x="344545" y="279729"/>
                    </a:moveTo>
                    <a:lnTo>
                      <a:pt x="442661" y="279729"/>
                    </a:lnTo>
                    <a:lnTo>
                      <a:pt x="460752" y="317546"/>
                    </a:lnTo>
                    <a:lnTo>
                      <a:pt x="361241" y="317546"/>
                    </a:lnTo>
                    <a:close/>
                    <a:moveTo>
                      <a:pt x="213917" y="279729"/>
                    </a:moveTo>
                    <a:lnTo>
                      <a:pt x="318927" y="279729"/>
                    </a:lnTo>
                    <a:lnTo>
                      <a:pt x="318927" y="317546"/>
                    </a:lnTo>
                    <a:lnTo>
                      <a:pt x="213917" y="317546"/>
                    </a:lnTo>
                    <a:close/>
                    <a:moveTo>
                      <a:pt x="0" y="279729"/>
                    </a:moveTo>
                    <a:lnTo>
                      <a:pt x="109885" y="279729"/>
                    </a:lnTo>
                    <a:lnTo>
                      <a:pt x="109885" y="317546"/>
                    </a:lnTo>
                    <a:lnTo>
                      <a:pt x="0" y="317546"/>
                    </a:lnTo>
                    <a:close/>
                    <a:moveTo>
                      <a:pt x="2249896" y="250793"/>
                    </a:moveTo>
                    <a:lnTo>
                      <a:pt x="2262813" y="261903"/>
                    </a:lnTo>
                    <a:lnTo>
                      <a:pt x="2249896" y="261903"/>
                    </a:lnTo>
                    <a:close/>
                    <a:moveTo>
                      <a:pt x="2338344" y="233631"/>
                    </a:moveTo>
                    <a:lnTo>
                      <a:pt x="2455588" y="233631"/>
                    </a:lnTo>
                    <a:cubicBezTo>
                      <a:pt x="2457187" y="240976"/>
                      <a:pt x="2457900" y="248587"/>
                      <a:pt x="2457900" y="256362"/>
                    </a:cubicBezTo>
                    <a:lnTo>
                      <a:pt x="2457689" y="261903"/>
                    </a:lnTo>
                    <a:lnTo>
                      <a:pt x="2351925" y="261903"/>
                    </a:lnTo>
                    <a:cubicBezTo>
                      <a:pt x="2351989" y="261689"/>
                      <a:pt x="2351990" y="261473"/>
                      <a:pt x="2351990" y="261257"/>
                    </a:cubicBezTo>
                    <a:cubicBezTo>
                      <a:pt x="2351990" y="249990"/>
                      <a:pt x="2346729" y="239944"/>
                      <a:pt x="2338344" y="233631"/>
                    </a:cubicBezTo>
                    <a:close/>
                    <a:moveTo>
                      <a:pt x="905109" y="233631"/>
                    </a:moveTo>
                    <a:lnTo>
                      <a:pt x="1010680" y="233631"/>
                    </a:lnTo>
                    <a:cubicBezTo>
                      <a:pt x="1009290" y="243331"/>
                      <a:pt x="1007408" y="252786"/>
                      <a:pt x="1004909" y="261903"/>
                    </a:cubicBezTo>
                    <a:lnTo>
                      <a:pt x="895439" y="261903"/>
                    </a:lnTo>
                    <a:cubicBezTo>
                      <a:pt x="899470" y="253865"/>
                      <a:pt x="902810" y="244317"/>
                      <a:pt x="905109" y="233631"/>
                    </a:cubicBezTo>
                    <a:close/>
                    <a:moveTo>
                      <a:pt x="716348" y="233631"/>
                    </a:moveTo>
                    <a:lnTo>
                      <a:pt x="821844" y="233631"/>
                    </a:lnTo>
                    <a:cubicBezTo>
                      <a:pt x="824142" y="244317"/>
                      <a:pt x="827483" y="253865"/>
                      <a:pt x="831514" y="261903"/>
                    </a:cubicBezTo>
                    <a:lnTo>
                      <a:pt x="721950" y="261903"/>
                    </a:lnTo>
                    <a:cubicBezTo>
                      <a:pt x="719538" y="252774"/>
                      <a:pt x="717661" y="243330"/>
                      <a:pt x="716348" y="233631"/>
                    </a:cubicBezTo>
                    <a:close/>
                    <a:moveTo>
                      <a:pt x="2124760" y="233631"/>
                    </a:moveTo>
                    <a:lnTo>
                      <a:pt x="2234337" y="233631"/>
                    </a:lnTo>
                    <a:lnTo>
                      <a:pt x="2234337" y="261903"/>
                    </a:lnTo>
                    <a:lnTo>
                      <a:pt x="2124760" y="261903"/>
                    </a:lnTo>
                    <a:close/>
                    <a:moveTo>
                      <a:pt x="1935337" y="233631"/>
                    </a:moveTo>
                    <a:lnTo>
                      <a:pt x="2044913" y="233631"/>
                    </a:lnTo>
                    <a:lnTo>
                      <a:pt x="2044913" y="261903"/>
                    </a:lnTo>
                    <a:lnTo>
                      <a:pt x="1935337" y="261903"/>
                    </a:lnTo>
                    <a:close/>
                    <a:moveTo>
                      <a:pt x="1699476" y="233631"/>
                    </a:moveTo>
                    <a:lnTo>
                      <a:pt x="1860441" y="233631"/>
                    </a:lnTo>
                    <a:lnTo>
                      <a:pt x="1860441" y="261903"/>
                    </a:lnTo>
                    <a:lnTo>
                      <a:pt x="1711233" y="261903"/>
                    </a:lnTo>
                    <a:close/>
                    <a:moveTo>
                      <a:pt x="1576282" y="233631"/>
                    </a:moveTo>
                    <a:lnTo>
                      <a:pt x="1675091" y="233631"/>
                    </a:lnTo>
                    <a:lnTo>
                      <a:pt x="1675091" y="261903"/>
                    </a:lnTo>
                    <a:lnTo>
                      <a:pt x="1576282" y="261903"/>
                    </a:lnTo>
                    <a:close/>
                    <a:moveTo>
                      <a:pt x="1346648" y="233631"/>
                    </a:moveTo>
                    <a:lnTo>
                      <a:pt x="1452148" y="233631"/>
                    </a:lnTo>
                    <a:lnTo>
                      <a:pt x="1452148" y="261903"/>
                    </a:lnTo>
                    <a:lnTo>
                      <a:pt x="1346648" y="261903"/>
                    </a:lnTo>
                    <a:close/>
                    <a:moveTo>
                      <a:pt x="1210585" y="233631"/>
                    </a:moveTo>
                    <a:lnTo>
                      <a:pt x="1318836" y="233631"/>
                    </a:lnTo>
                    <a:lnTo>
                      <a:pt x="1318836" y="261903"/>
                    </a:lnTo>
                    <a:lnTo>
                      <a:pt x="1210585" y="261903"/>
                    </a:lnTo>
                    <a:close/>
                    <a:moveTo>
                      <a:pt x="1040775" y="233631"/>
                    </a:moveTo>
                    <a:lnTo>
                      <a:pt x="1149025" y="233631"/>
                    </a:lnTo>
                    <a:lnTo>
                      <a:pt x="1149025" y="261903"/>
                    </a:lnTo>
                    <a:lnTo>
                      <a:pt x="1040775" y="261903"/>
                    </a:lnTo>
                    <a:close/>
                    <a:moveTo>
                      <a:pt x="496260" y="233631"/>
                    </a:moveTo>
                    <a:lnTo>
                      <a:pt x="601760" y="233631"/>
                    </a:lnTo>
                    <a:lnTo>
                      <a:pt x="601760" y="261903"/>
                    </a:lnTo>
                    <a:lnTo>
                      <a:pt x="496260" y="261903"/>
                    </a:lnTo>
                    <a:close/>
                    <a:moveTo>
                      <a:pt x="324194" y="233631"/>
                    </a:moveTo>
                    <a:lnTo>
                      <a:pt x="422491" y="233631"/>
                    </a:lnTo>
                    <a:cubicBezTo>
                      <a:pt x="422155" y="234002"/>
                      <a:pt x="421771" y="234313"/>
                      <a:pt x="421384" y="234624"/>
                    </a:cubicBezTo>
                    <a:lnTo>
                      <a:pt x="421084" y="234624"/>
                    </a:lnTo>
                    <a:lnTo>
                      <a:pt x="421174" y="234812"/>
                    </a:lnTo>
                    <a:cubicBezTo>
                      <a:pt x="421096" y="234896"/>
                      <a:pt x="421007" y="234967"/>
                      <a:pt x="420918" y="235038"/>
                    </a:cubicBezTo>
                    <a:lnTo>
                      <a:pt x="421282" y="235038"/>
                    </a:lnTo>
                    <a:lnTo>
                      <a:pt x="434134" y="261903"/>
                    </a:lnTo>
                    <a:lnTo>
                      <a:pt x="336675" y="261903"/>
                    </a:lnTo>
                    <a:close/>
                    <a:moveTo>
                      <a:pt x="213917" y="233631"/>
                    </a:moveTo>
                    <a:lnTo>
                      <a:pt x="318927" y="233631"/>
                    </a:lnTo>
                    <a:lnTo>
                      <a:pt x="318927" y="261903"/>
                    </a:lnTo>
                    <a:lnTo>
                      <a:pt x="213917" y="261903"/>
                    </a:lnTo>
                    <a:close/>
                    <a:moveTo>
                      <a:pt x="0" y="233631"/>
                    </a:moveTo>
                    <a:lnTo>
                      <a:pt x="190475" y="233631"/>
                    </a:lnTo>
                    <a:lnTo>
                      <a:pt x="190475" y="238509"/>
                    </a:lnTo>
                    <a:lnTo>
                      <a:pt x="188842" y="238509"/>
                    </a:lnTo>
                    <a:lnTo>
                      <a:pt x="109885" y="238509"/>
                    </a:lnTo>
                    <a:lnTo>
                      <a:pt x="109885" y="261903"/>
                    </a:lnTo>
                    <a:lnTo>
                      <a:pt x="0" y="261903"/>
                    </a:lnTo>
                    <a:close/>
                    <a:moveTo>
                      <a:pt x="2288685" y="190579"/>
                    </a:moveTo>
                    <a:lnTo>
                      <a:pt x="2438864" y="190579"/>
                    </a:lnTo>
                    <a:cubicBezTo>
                      <a:pt x="2443967" y="198364"/>
                      <a:pt x="2448033" y="206830"/>
                      <a:pt x="2450934" y="215805"/>
                    </a:cubicBezTo>
                    <a:lnTo>
                      <a:pt x="2317557" y="215805"/>
                    </a:lnTo>
                    <a:lnTo>
                      <a:pt x="2299445" y="200227"/>
                    </a:lnTo>
                    <a:lnTo>
                      <a:pt x="2299445" y="199773"/>
                    </a:lnTo>
                    <a:close/>
                    <a:moveTo>
                      <a:pt x="910494" y="190579"/>
                    </a:moveTo>
                    <a:lnTo>
                      <a:pt x="1013634" y="190579"/>
                    </a:lnTo>
                    <a:cubicBezTo>
                      <a:pt x="1013667" y="191006"/>
                      <a:pt x="1013668" y="191433"/>
                      <a:pt x="1013668" y="191861"/>
                    </a:cubicBezTo>
                    <a:cubicBezTo>
                      <a:pt x="1013668" y="199960"/>
                      <a:pt x="1013340" y="207952"/>
                      <a:pt x="1012611" y="215804"/>
                    </a:cubicBezTo>
                    <a:lnTo>
                      <a:pt x="908438" y="215804"/>
                    </a:lnTo>
                    <a:cubicBezTo>
                      <a:pt x="909790" y="207790"/>
                      <a:pt x="910477" y="199328"/>
                      <a:pt x="910494" y="190579"/>
                    </a:cubicBezTo>
                    <a:close/>
                    <a:moveTo>
                      <a:pt x="713319" y="190579"/>
                    </a:moveTo>
                    <a:lnTo>
                      <a:pt x="816458" y="190579"/>
                    </a:lnTo>
                    <a:cubicBezTo>
                      <a:pt x="816476" y="199328"/>
                      <a:pt x="817162" y="207790"/>
                      <a:pt x="818516" y="215804"/>
                    </a:cubicBezTo>
                    <a:lnTo>
                      <a:pt x="714356" y="215804"/>
                    </a:lnTo>
                    <a:cubicBezTo>
                      <a:pt x="713614" y="207953"/>
                      <a:pt x="713285" y="199960"/>
                      <a:pt x="713285" y="191861"/>
                    </a:cubicBezTo>
                    <a:close/>
                    <a:moveTo>
                      <a:pt x="2124760" y="190579"/>
                    </a:moveTo>
                    <a:lnTo>
                      <a:pt x="2234337" y="190579"/>
                    </a:lnTo>
                    <a:lnTo>
                      <a:pt x="2234337" y="215804"/>
                    </a:lnTo>
                    <a:lnTo>
                      <a:pt x="2124760" y="215804"/>
                    </a:lnTo>
                    <a:close/>
                    <a:moveTo>
                      <a:pt x="1935337" y="190579"/>
                    </a:moveTo>
                    <a:lnTo>
                      <a:pt x="2044913" y="190579"/>
                    </a:lnTo>
                    <a:lnTo>
                      <a:pt x="2044913" y="215804"/>
                    </a:lnTo>
                    <a:lnTo>
                      <a:pt x="1935337" y="215804"/>
                    </a:lnTo>
                    <a:close/>
                    <a:moveTo>
                      <a:pt x="1681572" y="190579"/>
                    </a:moveTo>
                    <a:lnTo>
                      <a:pt x="1860441" y="190579"/>
                    </a:lnTo>
                    <a:lnTo>
                      <a:pt x="1860441" y="215804"/>
                    </a:lnTo>
                    <a:lnTo>
                      <a:pt x="1692063" y="215804"/>
                    </a:lnTo>
                    <a:close/>
                    <a:moveTo>
                      <a:pt x="1576282" y="190579"/>
                    </a:moveTo>
                    <a:lnTo>
                      <a:pt x="1675091" y="190579"/>
                    </a:lnTo>
                    <a:lnTo>
                      <a:pt x="1675091" y="215804"/>
                    </a:lnTo>
                    <a:lnTo>
                      <a:pt x="1576282" y="215804"/>
                    </a:lnTo>
                    <a:close/>
                    <a:moveTo>
                      <a:pt x="1346648" y="190579"/>
                    </a:moveTo>
                    <a:lnTo>
                      <a:pt x="1536918" y="190579"/>
                    </a:lnTo>
                    <a:lnTo>
                      <a:pt x="1536918" y="214618"/>
                    </a:lnTo>
                    <a:lnTo>
                      <a:pt x="1452148" y="214618"/>
                    </a:lnTo>
                    <a:lnTo>
                      <a:pt x="1452148" y="215804"/>
                    </a:lnTo>
                    <a:lnTo>
                      <a:pt x="1346648" y="215804"/>
                    </a:lnTo>
                    <a:close/>
                    <a:moveTo>
                      <a:pt x="1210585" y="190579"/>
                    </a:moveTo>
                    <a:lnTo>
                      <a:pt x="1318836" y="190579"/>
                    </a:lnTo>
                    <a:lnTo>
                      <a:pt x="1318836" y="215804"/>
                    </a:lnTo>
                    <a:lnTo>
                      <a:pt x="1210585" y="215804"/>
                    </a:lnTo>
                    <a:close/>
                    <a:moveTo>
                      <a:pt x="1040775" y="190579"/>
                    </a:moveTo>
                    <a:lnTo>
                      <a:pt x="1149025" y="190579"/>
                    </a:lnTo>
                    <a:lnTo>
                      <a:pt x="1149025" y="215804"/>
                    </a:lnTo>
                    <a:lnTo>
                      <a:pt x="1040775" y="215804"/>
                    </a:lnTo>
                    <a:close/>
                    <a:moveTo>
                      <a:pt x="496260" y="190579"/>
                    </a:moveTo>
                    <a:lnTo>
                      <a:pt x="686530" y="190579"/>
                    </a:lnTo>
                    <a:lnTo>
                      <a:pt x="686530" y="214618"/>
                    </a:lnTo>
                    <a:lnTo>
                      <a:pt x="601760" y="214618"/>
                    </a:lnTo>
                    <a:lnTo>
                      <a:pt x="601760" y="215804"/>
                    </a:lnTo>
                    <a:lnTo>
                      <a:pt x="496260" y="215804"/>
                    </a:lnTo>
                    <a:close/>
                    <a:moveTo>
                      <a:pt x="213917" y="190579"/>
                    </a:moveTo>
                    <a:lnTo>
                      <a:pt x="457704" y="190579"/>
                    </a:lnTo>
                    <a:cubicBezTo>
                      <a:pt x="453042" y="199706"/>
                      <a:pt x="447263" y="208167"/>
                      <a:pt x="440531" y="215804"/>
                    </a:cubicBezTo>
                    <a:lnTo>
                      <a:pt x="213917" y="215804"/>
                    </a:lnTo>
                    <a:close/>
                    <a:moveTo>
                      <a:pt x="0" y="190579"/>
                    </a:moveTo>
                    <a:lnTo>
                      <a:pt x="190475" y="190579"/>
                    </a:lnTo>
                    <a:lnTo>
                      <a:pt x="190475" y="215804"/>
                    </a:lnTo>
                    <a:lnTo>
                      <a:pt x="0" y="215804"/>
                    </a:lnTo>
                    <a:close/>
                    <a:moveTo>
                      <a:pt x="2262229" y="154025"/>
                    </a:moveTo>
                    <a:lnTo>
                      <a:pt x="2405528" y="154025"/>
                    </a:lnTo>
                    <a:lnTo>
                      <a:pt x="2405765" y="154219"/>
                    </a:lnTo>
                    <a:lnTo>
                      <a:pt x="2404901" y="154219"/>
                    </a:lnTo>
                    <a:cubicBezTo>
                      <a:pt x="2412483" y="159625"/>
                      <a:pt x="2419436" y="165826"/>
                      <a:pt x="2425571" y="172752"/>
                    </a:cubicBezTo>
                    <a:lnTo>
                      <a:pt x="2273409" y="172752"/>
                    </a:lnTo>
                    <a:cubicBezTo>
                      <a:pt x="2269020" y="166952"/>
                      <a:pt x="2265283" y="160674"/>
                      <a:pt x="2262229" y="154025"/>
                    </a:cubicBezTo>
                    <a:close/>
                    <a:moveTo>
                      <a:pt x="908331" y="154025"/>
                    </a:moveTo>
                    <a:lnTo>
                      <a:pt x="1011133" y="154025"/>
                    </a:lnTo>
                    <a:cubicBezTo>
                      <a:pt x="1012035" y="160168"/>
                      <a:pt x="1012645" y="166417"/>
                      <a:pt x="1012986" y="172752"/>
                    </a:cubicBezTo>
                    <a:lnTo>
                      <a:pt x="910162" y="172752"/>
                    </a:lnTo>
                    <a:cubicBezTo>
                      <a:pt x="910046" y="166291"/>
                      <a:pt x="909427" y="160024"/>
                      <a:pt x="908331" y="154025"/>
                    </a:cubicBezTo>
                    <a:close/>
                    <a:moveTo>
                      <a:pt x="715820" y="154025"/>
                    </a:moveTo>
                    <a:lnTo>
                      <a:pt x="818622" y="154025"/>
                    </a:lnTo>
                    <a:cubicBezTo>
                      <a:pt x="817526" y="160024"/>
                      <a:pt x="816907" y="166291"/>
                      <a:pt x="816790" y="172752"/>
                    </a:cubicBezTo>
                    <a:lnTo>
                      <a:pt x="713967" y="172752"/>
                    </a:lnTo>
                    <a:cubicBezTo>
                      <a:pt x="714308" y="166417"/>
                      <a:pt x="714919" y="160168"/>
                      <a:pt x="715820" y="154025"/>
                    </a:cubicBezTo>
                    <a:close/>
                    <a:moveTo>
                      <a:pt x="2124760" y="154025"/>
                    </a:moveTo>
                    <a:lnTo>
                      <a:pt x="2234337" y="154025"/>
                    </a:lnTo>
                    <a:lnTo>
                      <a:pt x="2234337" y="172752"/>
                    </a:lnTo>
                    <a:lnTo>
                      <a:pt x="2124760" y="172752"/>
                    </a:lnTo>
                    <a:close/>
                    <a:moveTo>
                      <a:pt x="1935337" y="154025"/>
                    </a:moveTo>
                    <a:lnTo>
                      <a:pt x="2044913" y="154025"/>
                    </a:lnTo>
                    <a:lnTo>
                      <a:pt x="2044913" y="172752"/>
                    </a:lnTo>
                    <a:lnTo>
                      <a:pt x="1935337" y="172752"/>
                    </a:lnTo>
                    <a:close/>
                    <a:moveTo>
                      <a:pt x="1760805" y="154025"/>
                    </a:moveTo>
                    <a:lnTo>
                      <a:pt x="1860441" y="154025"/>
                    </a:lnTo>
                    <a:lnTo>
                      <a:pt x="1860441" y="172752"/>
                    </a:lnTo>
                    <a:lnTo>
                      <a:pt x="1760805" y="172752"/>
                    </a:lnTo>
                    <a:close/>
                    <a:moveTo>
                      <a:pt x="1576282" y="154025"/>
                    </a:moveTo>
                    <a:lnTo>
                      <a:pt x="1750678" y="154025"/>
                    </a:lnTo>
                    <a:lnTo>
                      <a:pt x="1759345" y="172752"/>
                    </a:lnTo>
                    <a:lnTo>
                      <a:pt x="1576282" y="172752"/>
                    </a:lnTo>
                    <a:close/>
                    <a:moveTo>
                      <a:pt x="1346648" y="154025"/>
                    </a:moveTo>
                    <a:lnTo>
                      <a:pt x="1452148" y="154025"/>
                    </a:lnTo>
                    <a:lnTo>
                      <a:pt x="1452148" y="155193"/>
                    </a:lnTo>
                    <a:lnTo>
                      <a:pt x="1536918" y="155193"/>
                    </a:lnTo>
                    <a:lnTo>
                      <a:pt x="1536918" y="172752"/>
                    </a:lnTo>
                    <a:lnTo>
                      <a:pt x="1346648" y="172752"/>
                    </a:lnTo>
                    <a:close/>
                    <a:moveTo>
                      <a:pt x="1210585" y="154025"/>
                    </a:moveTo>
                    <a:lnTo>
                      <a:pt x="1318836" y="154025"/>
                    </a:lnTo>
                    <a:lnTo>
                      <a:pt x="1318836" y="172752"/>
                    </a:lnTo>
                    <a:lnTo>
                      <a:pt x="1210585" y="172752"/>
                    </a:lnTo>
                    <a:close/>
                    <a:moveTo>
                      <a:pt x="1040775" y="154025"/>
                    </a:moveTo>
                    <a:lnTo>
                      <a:pt x="1149025" y="154025"/>
                    </a:lnTo>
                    <a:lnTo>
                      <a:pt x="1149025" y="172752"/>
                    </a:lnTo>
                    <a:lnTo>
                      <a:pt x="1040775" y="172752"/>
                    </a:lnTo>
                    <a:close/>
                    <a:moveTo>
                      <a:pt x="496260" y="154025"/>
                    </a:moveTo>
                    <a:lnTo>
                      <a:pt x="601760" y="154025"/>
                    </a:lnTo>
                    <a:lnTo>
                      <a:pt x="601760" y="155193"/>
                    </a:lnTo>
                    <a:lnTo>
                      <a:pt x="686530" y="155193"/>
                    </a:lnTo>
                    <a:lnTo>
                      <a:pt x="686530" y="172752"/>
                    </a:lnTo>
                    <a:lnTo>
                      <a:pt x="496260" y="172752"/>
                    </a:lnTo>
                    <a:close/>
                    <a:moveTo>
                      <a:pt x="371146" y="154025"/>
                    </a:moveTo>
                    <a:lnTo>
                      <a:pt x="471151" y="154025"/>
                    </a:lnTo>
                    <a:cubicBezTo>
                      <a:pt x="469897" y="160462"/>
                      <a:pt x="468085" y="166711"/>
                      <a:pt x="465822" y="172752"/>
                    </a:cubicBezTo>
                    <a:lnTo>
                      <a:pt x="346560" y="172752"/>
                    </a:lnTo>
                    <a:cubicBezTo>
                      <a:pt x="356764" y="169495"/>
                      <a:pt x="365372" y="162773"/>
                      <a:pt x="371146" y="154025"/>
                    </a:cubicBezTo>
                    <a:close/>
                    <a:moveTo>
                      <a:pt x="213917" y="154025"/>
                    </a:moveTo>
                    <a:lnTo>
                      <a:pt x="319192" y="154025"/>
                    </a:lnTo>
                    <a:lnTo>
                      <a:pt x="319192" y="172752"/>
                    </a:lnTo>
                    <a:lnTo>
                      <a:pt x="213917" y="172752"/>
                    </a:lnTo>
                    <a:close/>
                    <a:moveTo>
                      <a:pt x="0" y="154025"/>
                    </a:moveTo>
                    <a:lnTo>
                      <a:pt x="190475" y="154025"/>
                    </a:lnTo>
                    <a:lnTo>
                      <a:pt x="190475" y="172752"/>
                    </a:lnTo>
                    <a:lnTo>
                      <a:pt x="0" y="172752"/>
                    </a:lnTo>
                    <a:close/>
                    <a:moveTo>
                      <a:pt x="2252101" y="122549"/>
                    </a:moveTo>
                    <a:lnTo>
                      <a:pt x="2367089" y="122549"/>
                    </a:lnTo>
                    <a:cubicBezTo>
                      <a:pt x="2367972" y="123614"/>
                      <a:pt x="2369077" y="124417"/>
                      <a:pt x="2370227" y="125155"/>
                    </a:cubicBezTo>
                    <a:lnTo>
                      <a:pt x="2383731" y="136198"/>
                    </a:lnTo>
                    <a:lnTo>
                      <a:pt x="2255381" y="136198"/>
                    </a:lnTo>
                    <a:cubicBezTo>
                      <a:pt x="2253833" y="131800"/>
                      <a:pt x="2252730" y="127237"/>
                      <a:pt x="2252101" y="122549"/>
                    </a:cubicBezTo>
                    <a:close/>
                    <a:moveTo>
                      <a:pt x="901148" y="122549"/>
                    </a:moveTo>
                    <a:lnTo>
                      <a:pt x="1005180" y="122549"/>
                    </a:lnTo>
                    <a:cubicBezTo>
                      <a:pt x="1006402" y="127009"/>
                      <a:pt x="1007419" y="131563"/>
                      <a:pt x="1008229" y="136198"/>
                    </a:cubicBezTo>
                    <a:lnTo>
                      <a:pt x="904924" y="136198"/>
                    </a:lnTo>
                    <a:cubicBezTo>
                      <a:pt x="904002" y="131369"/>
                      <a:pt x="902679" y="126820"/>
                      <a:pt x="901148" y="122549"/>
                    </a:cubicBezTo>
                    <a:close/>
                    <a:moveTo>
                      <a:pt x="721772" y="122549"/>
                    </a:moveTo>
                    <a:lnTo>
                      <a:pt x="825805" y="122549"/>
                    </a:lnTo>
                    <a:cubicBezTo>
                      <a:pt x="824275" y="126820"/>
                      <a:pt x="822951" y="131369"/>
                      <a:pt x="822029" y="136198"/>
                    </a:cubicBezTo>
                    <a:lnTo>
                      <a:pt x="718725" y="136198"/>
                    </a:lnTo>
                    <a:cubicBezTo>
                      <a:pt x="719534" y="131563"/>
                      <a:pt x="720551" y="127009"/>
                      <a:pt x="721772" y="122549"/>
                    </a:cubicBezTo>
                    <a:close/>
                    <a:moveTo>
                      <a:pt x="2124760" y="122549"/>
                    </a:moveTo>
                    <a:lnTo>
                      <a:pt x="2234337" y="122549"/>
                    </a:lnTo>
                    <a:lnTo>
                      <a:pt x="2234337" y="136198"/>
                    </a:lnTo>
                    <a:lnTo>
                      <a:pt x="2124760" y="136198"/>
                    </a:lnTo>
                    <a:close/>
                    <a:moveTo>
                      <a:pt x="1935337" y="122549"/>
                    </a:moveTo>
                    <a:lnTo>
                      <a:pt x="2044913" y="122549"/>
                    </a:lnTo>
                    <a:lnTo>
                      <a:pt x="2044913" y="136198"/>
                    </a:lnTo>
                    <a:lnTo>
                      <a:pt x="1935337" y="136198"/>
                    </a:lnTo>
                    <a:close/>
                    <a:moveTo>
                      <a:pt x="1760805" y="122549"/>
                    </a:moveTo>
                    <a:lnTo>
                      <a:pt x="1860441" y="122549"/>
                    </a:lnTo>
                    <a:lnTo>
                      <a:pt x="1860441" y="136198"/>
                    </a:lnTo>
                    <a:lnTo>
                      <a:pt x="1760805" y="136198"/>
                    </a:lnTo>
                    <a:close/>
                    <a:moveTo>
                      <a:pt x="1576282" y="122549"/>
                    </a:moveTo>
                    <a:lnTo>
                      <a:pt x="1736110" y="122549"/>
                    </a:lnTo>
                    <a:lnTo>
                      <a:pt x="1742427" y="136198"/>
                    </a:lnTo>
                    <a:lnTo>
                      <a:pt x="1576282" y="136198"/>
                    </a:lnTo>
                    <a:close/>
                    <a:moveTo>
                      <a:pt x="1346648" y="122549"/>
                    </a:moveTo>
                    <a:lnTo>
                      <a:pt x="1452148" y="122549"/>
                    </a:lnTo>
                    <a:lnTo>
                      <a:pt x="1452148" y="136198"/>
                    </a:lnTo>
                    <a:lnTo>
                      <a:pt x="1346648" y="136198"/>
                    </a:lnTo>
                    <a:close/>
                    <a:moveTo>
                      <a:pt x="1210585" y="122549"/>
                    </a:moveTo>
                    <a:lnTo>
                      <a:pt x="1318836" y="122549"/>
                    </a:lnTo>
                    <a:lnTo>
                      <a:pt x="1318836" y="136198"/>
                    </a:lnTo>
                    <a:lnTo>
                      <a:pt x="1210585" y="136198"/>
                    </a:lnTo>
                    <a:close/>
                    <a:moveTo>
                      <a:pt x="1040775" y="122549"/>
                    </a:moveTo>
                    <a:lnTo>
                      <a:pt x="1149025" y="122549"/>
                    </a:lnTo>
                    <a:lnTo>
                      <a:pt x="1149025" y="136198"/>
                    </a:lnTo>
                    <a:lnTo>
                      <a:pt x="1040775" y="136198"/>
                    </a:lnTo>
                    <a:close/>
                    <a:moveTo>
                      <a:pt x="496260" y="122549"/>
                    </a:moveTo>
                    <a:lnTo>
                      <a:pt x="601760" y="122549"/>
                    </a:lnTo>
                    <a:lnTo>
                      <a:pt x="601760" y="136198"/>
                    </a:lnTo>
                    <a:lnTo>
                      <a:pt x="496260" y="136198"/>
                    </a:lnTo>
                    <a:close/>
                    <a:moveTo>
                      <a:pt x="378636" y="122549"/>
                    </a:moveTo>
                    <a:lnTo>
                      <a:pt x="474374" y="122549"/>
                    </a:lnTo>
                    <a:cubicBezTo>
                      <a:pt x="474429" y="123101"/>
                      <a:pt x="474432" y="123653"/>
                      <a:pt x="474432" y="124206"/>
                    </a:cubicBezTo>
                    <a:lnTo>
                      <a:pt x="473739" y="136198"/>
                    </a:lnTo>
                    <a:lnTo>
                      <a:pt x="378288" y="136198"/>
                    </a:lnTo>
                    <a:cubicBezTo>
                      <a:pt x="378892" y="133440"/>
                      <a:pt x="379154" y="130580"/>
                      <a:pt x="379154" y="127660"/>
                    </a:cubicBezTo>
                    <a:close/>
                    <a:moveTo>
                      <a:pt x="213917" y="122549"/>
                    </a:moveTo>
                    <a:lnTo>
                      <a:pt x="319192" y="122549"/>
                    </a:lnTo>
                    <a:lnTo>
                      <a:pt x="319192" y="136198"/>
                    </a:lnTo>
                    <a:lnTo>
                      <a:pt x="213917" y="136198"/>
                    </a:lnTo>
                    <a:close/>
                    <a:moveTo>
                      <a:pt x="0" y="122549"/>
                    </a:moveTo>
                    <a:lnTo>
                      <a:pt x="109819" y="122549"/>
                    </a:lnTo>
                    <a:lnTo>
                      <a:pt x="109819" y="136198"/>
                    </a:lnTo>
                    <a:lnTo>
                      <a:pt x="0" y="136198"/>
                    </a:lnTo>
                    <a:close/>
                    <a:moveTo>
                      <a:pt x="2444253" y="95641"/>
                    </a:moveTo>
                    <a:lnTo>
                      <a:pt x="2444344" y="95641"/>
                    </a:lnTo>
                    <a:lnTo>
                      <a:pt x="2444344" y="95719"/>
                    </a:lnTo>
                    <a:close/>
                    <a:moveTo>
                      <a:pt x="2250177" y="95641"/>
                    </a:moveTo>
                    <a:lnTo>
                      <a:pt x="2353919" y="95641"/>
                    </a:lnTo>
                    <a:cubicBezTo>
                      <a:pt x="2353927" y="98786"/>
                      <a:pt x="2354365" y="101834"/>
                      <a:pt x="2355206" y="104722"/>
                    </a:cubicBezTo>
                    <a:lnTo>
                      <a:pt x="2250157" y="104722"/>
                    </a:lnTo>
                    <a:cubicBezTo>
                      <a:pt x="2249921" y="103273"/>
                      <a:pt x="2249896" y="101814"/>
                      <a:pt x="2249896" y="100347"/>
                    </a:cubicBezTo>
                    <a:close/>
                    <a:moveTo>
                      <a:pt x="887488" y="95641"/>
                    </a:moveTo>
                    <a:lnTo>
                      <a:pt x="996880" y="95641"/>
                    </a:lnTo>
                    <a:cubicBezTo>
                      <a:pt x="998082" y="98596"/>
                      <a:pt x="999139" y="101629"/>
                      <a:pt x="1000082" y="104722"/>
                    </a:cubicBezTo>
                    <a:lnTo>
                      <a:pt x="893447" y="104722"/>
                    </a:lnTo>
                    <a:cubicBezTo>
                      <a:pt x="891599" y="101360"/>
                      <a:pt x="889627" y="98306"/>
                      <a:pt x="887488" y="95641"/>
                    </a:cubicBezTo>
                    <a:close/>
                    <a:moveTo>
                      <a:pt x="730074" y="95641"/>
                    </a:moveTo>
                    <a:lnTo>
                      <a:pt x="839464" y="95641"/>
                    </a:lnTo>
                    <a:cubicBezTo>
                      <a:pt x="837325" y="98306"/>
                      <a:pt x="835354" y="101360"/>
                      <a:pt x="833506" y="104722"/>
                    </a:cubicBezTo>
                    <a:lnTo>
                      <a:pt x="726870" y="104722"/>
                    </a:lnTo>
                    <a:cubicBezTo>
                      <a:pt x="727813" y="101629"/>
                      <a:pt x="728871" y="98596"/>
                      <a:pt x="730074" y="95641"/>
                    </a:cubicBezTo>
                    <a:close/>
                    <a:moveTo>
                      <a:pt x="2124760" y="95641"/>
                    </a:moveTo>
                    <a:lnTo>
                      <a:pt x="2234337" y="95641"/>
                    </a:lnTo>
                    <a:lnTo>
                      <a:pt x="2234337" y="104722"/>
                    </a:lnTo>
                    <a:lnTo>
                      <a:pt x="2124760" y="104722"/>
                    </a:lnTo>
                    <a:close/>
                    <a:moveTo>
                      <a:pt x="1935337" y="95641"/>
                    </a:moveTo>
                    <a:lnTo>
                      <a:pt x="2044913" y="95641"/>
                    </a:lnTo>
                    <a:lnTo>
                      <a:pt x="2044913" y="104722"/>
                    </a:lnTo>
                    <a:lnTo>
                      <a:pt x="1935337" y="104722"/>
                    </a:lnTo>
                    <a:close/>
                    <a:moveTo>
                      <a:pt x="1760805" y="95641"/>
                    </a:moveTo>
                    <a:lnTo>
                      <a:pt x="1860441" y="95641"/>
                    </a:lnTo>
                    <a:lnTo>
                      <a:pt x="1860441" y="104722"/>
                    </a:lnTo>
                    <a:lnTo>
                      <a:pt x="1760805" y="104722"/>
                    </a:lnTo>
                    <a:close/>
                    <a:moveTo>
                      <a:pt x="1576282" y="95641"/>
                    </a:moveTo>
                    <a:lnTo>
                      <a:pt x="1723657" y="95641"/>
                    </a:lnTo>
                    <a:lnTo>
                      <a:pt x="1727860" y="104722"/>
                    </a:lnTo>
                    <a:lnTo>
                      <a:pt x="1576282" y="104722"/>
                    </a:lnTo>
                    <a:close/>
                    <a:moveTo>
                      <a:pt x="1346648" y="95641"/>
                    </a:moveTo>
                    <a:lnTo>
                      <a:pt x="1452148" y="95641"/>
                    </a:lnTo>
                    <a:lnTo>
                      <a:pt x="1452148" y="104722"/>
                    </a:lnTo>
                    <a:lnTo>
                      <a:pt x="1346648" y="104722"/>
                    </a:lnTo>
                    <a:close/>
                    <a:moveTo>
                      <a:pt x="1210585" y="95641"/>
                    </a:moveTo>
                    <a:lnTo>
                      <a:pt x="1318836" y="95641"/>
                    </a:lnTo>
                    <a:lnTo>
                      <a:pt x="1318836" y="104722"/>
                    </a:lnTo>
                    <a:lnTo>
                      <a:pt x="1210585" y="104722"/>
                    </a:lnTo>
                    <a:close/>
                    <a:moveTo>
                      <a:pt x="1040775" y="95641"/>
                    </a:moveTo>
                    <a:lnTo>
                      <a:pt x="1149025" y="95641"/>
                    </a:lnTo>
                    <a:lnTo>
                      <a:pt x="1149025" y="104722"/>
                    </a:lnTo>
                    <a:lnTo>
                      <a:pt x="1040775" y="104722"/>
                    </a:lnTo>
                    <a:close/>
                    <a:moveTo>
                      <a:pt x="496260" y="95641"/>
                    </a:moveTo>
                    <a:lnTo>
                      <a:pt x="601760" y="95641"/>
                    </a:lnTo>
                    <a:lnTo>
                      <a:pt x="601760" y="104722"/>
                    </a:lnTo>
                    <a:lnTo>
                      <a:pt x="496260" y="104722"/>
                    </a:lnTo>
                    <a:close/>
                    <a:moveTo>
                      <a:pt x="366569" y="95641"/>
                    </a:moveTo>
                    <a:lnTo>
                      <a:pt x="471521" y="95641"/>
                    </a:lnTo>
                    <a:cubicBezTo>
                      <a:pt x="472158" y="98631"/>
                      <a:pt x="472678" y="101660"/>
                      <a:pt x="473091" y="104722"/>
                    </a:cubicBezTo>
                    <a:lnTo>
                      <a:pt x="373019" y="104722"/>
                    </a:lnTo>
                    <a:cubicBezTo>
                      <a:pt x="371399" y="101331"/>
                      <a:pt x="369206" y="98284"/>
                      <a:pt x="366569" y="95641"/>
                    </a:cubicBezTo>
                    <a:close/>
                    <a:moveTo>
                      <a:pt x="213917" y="95641"/>
                    </a:moveTo>
                    <a:lnTo>
                      <a:pt x="319192" y="95641"/>
                    </a:lnTo>
                    <a:lnTo>
                      <a:pt x="319192" y="104722"/>
                    </a:lnTo>
                    <a:lnTo>
                      <a:pt x="213917" y="104722"/>
                    </a:lnTo>
                    <a:close/>
                    <a:moveTo>
                      <a:pt x="0" y="95641"/>
                    </a:moveTo>
                    <a:lnTo>
                      <a:pt x="109819" y="95641"/>
                    </a:lnTo>
                    <a:lnTo>
                      <a:pt x="109819" y="104722"/>
                    </a:lnTo>
                    <a:lnTo>
                      <a:pt x="0" y="104722"/>
                    </a:lnTo>
                    <a:close/>
                    <a:moveTo>
                      <a:pt x="2433436" y="94817"/>
                    </a:moveTo>
                    <a:lnTo>
                      <a:pt x="2443946" y="94817"/>
                    </a:lnTo>
                    <a:lnTo>
                      <a:pt x="2443946" y="105625"/>
                    </a:lnTo>
                    <a:lnTo>
                      <a:pt x="2437495" y="105625"/>
                    </a:lnTo>
                    <a:close/>
                    <a:moveTo>
                      <a:pt x="2414697" y="70104"/>
                    </a:moveTo>
                    <a:lnTo>
                      <a:pt x="2444344" y="70104"/>
                    </a:lnTo>
                    <a:lnTo>
                      <a:pt x="2444344" y="76178"/>
                    </a:lnTo>
                    <a:lnTo>
                      <a:pt x="2444344" y="77814"/>
                    </a:lnTo>
                    <a:lnTo>
                      <a:pt x="2423527" y="77814"/>
                    </a:lnTo>
                    <a:lnTo>
                      <a:pt x="2416419" y="71701"/>
                    </a:lnTo>
                    <a:close/>
                    <a:moveTo>
                      <a:pt x="2253667" y="70104"/>
                    </a:moveTo>
                    <a:lnTo>
                      <a:pt x="2364427" y="70104"/>
                    </a:lnTo>
                    <a:cubicBezTo>
                      <a:pt x="2362144" y="72364"/>
                      <a:pt x="2360168" y="74931"/>
                      <a:pt x="2358704" y="77814"/>
                    </a:cubicBezTo>
                    <a:lnTo>
                      <a:pt x="2252160" y="77814"/>
                    </a:lnTo>
                    <a:cubicBezTo>
                      <a:pt x="2252424" y="75185"/>
                      <a:pt x="2252981" y="72624"/>
                      <a:pt x="2253667" y="70104"/>
                    </a:cubicBezTo>
                    <a:close/>
                    <a:moveTo>
                      <a:pt x="741251" y="70104"/>
                    </a:moveTo>
                    <a:lnTo>
                      <a:pt x="985702" y="70104"/>
                    </a:lnTo>
                    <a:cubicBezTo>
                      <a:pt x="987091" y="72594"/>
                      <a:pt x="988349" y="75172"/>
                      <a:pt x="989516" y="77814"/>
                    </a:cubicBezTo>
                    <a:lnTo>
                      <a:pt x="737437" y="77814"/>
                    </a:lnTo>
                    <a:cubicBezTo>
                      <a:pt x="738604" y="75172"/>
                      <a:pt x="739862" y="72594"/>
                      <a:pt x="741251" y="70104"/>
                    </a:cubicBezTo>
                    <a:close/>
                    <a:moveTo>
                      <a:pt x="2124760" y="70104"/>
                    </a:moveTo>
                    <a:lnTo>
                      <a:pt x="2234337" y="70104"/>
                    </a:lnTo>
                    <a:lnTo>
                      <a:pt x="2234337" y="77814"/>
                    </a:lnTo>
                    <a:lnTo>
                      <a:pt x="2124760" y="77814"/>
                    </a:lnTo>
                    <a:close/>
                    <a:moveTo>
                      <a:pt x="1877891" y="70104"/>
                    </a:moveTo>
                    <a:lnTo>
                      <a:pt x="2107135" y="70104"/>
                    </a:lnTo>
                    <a:lnTo>
                      <a:pt x="2107135" y="77814"/>
                    </a:lnTo>
                    <a:lnTo>
                      <a:pt x="1877891" y="77814"/>
                    </a:lnTo>
                    <a:close/>
                    <a:moveTo>
                      <a:pt x="1760805" y="70104"/>
                    </a:moveTo>
                    <a:lnTo>
                      <a:pt x="1860441" y="70104"/>
                    </a:lnTo>
                    <a:lnTo>
                      <a:pt x="1860441" y="77814"/>
                    </a:lnTo>
                    <a:lnTo>
                      <a:pt x="1760805" y="77814"/>
                    </a:lnTo>
                    <a:close/>
                    <a:moveTo>
                      <a:pt x="1576282" y="70104"/>
                    </a:moveTo>
                    <a:lnTo>
                      <a:pt x="1711838" y="70104"/>
                    </a:lnTo>
                    <a:lnTo>
                      <a:pt x="1715407" y="77814"/>
                    </a:lnTo>
                    <a:lnTo>
                      <a:pt x="1576282" y="77814"/>
                    </a:lnTo>
                    <a:close/>
                    <a:moveTo>
                      <a:pt x="1346648" y="70104"/>
                    </a:moveTo>
                    <a:lnTo>
                      <a:pt x="1541642" y="70104"/>
                    </a:lnTo>
                    <a:lnTo>
                      <a:pt x="1541642" y="77814"/>
                    </a:lnTo>
                    <a:lnTo>
                      <a:pt x="1346648" y="77814"/>
                    </a:lnTo>
                    <a:close/>
                    <a:moveTo>
                      <a:pt x="1210585" y="70104"/>
                    </a:moveTo>
                    <a:lnTo>
                      <a:pt x="1318836" y="70104"/>
                    </a:lnTo>
                    <a:lnTo>
                      <a:pt x="1318836" y="77814"/>
                    </a:lnTo>
                    <a:lnTo>
                      <a:pt x="1210585" y="77814"/>
                    </a:lnTo>
                    <a:close/>
                    <a:moveTo>
                      <a:pt x="1040775" y="70104"/>
                    </a:moveTo>
                    <a:lnTo>
                      <a:pt x="1149025" y="70104"/>
                    </a:lnTo>
                    <a:lnTo>
                      <a:pt x="1149025" y="77814"/>
                    </a:lnTo>
                    <a:lnTo>
                      <a:pt x="1040775" y="77814"/>
                    </a:lnTo>
                    <a:close/>
                    <a:moveTo>
                      <a:pt x="496260" y="70104"/>
                    </a:moveTo>
                    <a:lnTo>
                      <a:pt x="691254" y="70104"/>
                    </a:lnTo>
                    <a:lnTo>
                      <a:pt x="691254" y="77814"/>
                    </a:lnTo>
                    <a:lnTo>
                      <a:pt x="496260" y="77814"/>
                    </a:lnTo>
                    <a:close/>
                    <a:moveTo>
                      <a:pt x="213917" y="70104"/>
                    </a:moveTo>
                    <a:lnTo>
                      <a:pt x="463646" y="70104"/>
                    </a:lnTo>
                    <a:cubicBezTo>
                      <a:pt x="464756" y="72618"/>
                      <a:pt x="465735" y="75192"/>
                      <a:pt x="466604" y="77814"/>
                    </a:cubicBezTo>
                    <a:lnTo>
                      <a:pt x="213917" y="77814"/>
                    </a:lnTo>
                    <a:close/>
                    <a:moveTo>
                      <a:pt x="0" y="70104"/>
                    </a:moveTo>
                    <a:lnTo>
                      <a:pt x="190475" y="70104"/>
                    </a:lnTo>
                    <a:lnTo>
                      <a:pt x="190475" y="77814"/>
                    </a:lnTo>
                    <a:lnTo>
                      <a:pt x="0" y="77814"/>
                    </a:lnTo>
                    <a:close/>
                    <a:moveTo>
                      <a:pt x="2263284" y="44263"/>
                    </a:moveTo>
                    <a:lnTo>
                      <a:pt x="2444344" y="44263"/>
                    </a:lnTo>
                    <a:lnTo>
                      <a:pt x="2444344" y="52277"/>
                    </a:lnTo>
                    <a:lnTo>
                      <a:pt x="2259770" y="52277"/>
                    </a:lnTo>
                    <a:close/>
                    <a:moveTo>
                      <a:pt x="2124760" y="44263"/>
                    </a:moveTo>
                    <a:lnTo>
                      <a:pt x="2234337" y="44263"/>
                    </a:lnTo>
                    <a:lnTo>
                      <a:pt x="2234337" y="52277"/>
                    </a:lnTo>
                    <a:lnTo>
                      <a:pt x="2124760" y="52277"/>
                    </a:lnTo>
                    <a:close/>
                    <a:moveTo>
                      <a:pt x="1877891" y="44263"/>
                    </a:moveTo>
                    <a:lnTo>
                      <a:pt x="2107135" y="44263"/>
                    </a:lnTo>
                    <a:lnTo>
                      <a:pt x="2107135" y="52277"/>
                    </a:lnTo>
                    <a:lnTo>
                      <a:pt x="1877891" y="52277"/>
                    </a:lnTo>
                    <a:close/>
                    <a:moveTo>
                      <a:pt x="1760805" y="44263"/>
                    </a:moveTo>
                    <a:lnTo>
                      <a:pt x="1860441" y="44263"/>
                    </a:lnTo>
                    <a:lnTo>
                      <a:pt x="1860441" y="52277"/>
                    </a:lnTo>
                    <a:lnTo>
                      <a:pt x="1760805" y="52277"/>
                    </a:lnTo>
                    <a:close/>
                    <a:moveTo>
                      <a:pt x="1576282" y="44263"/>
                    </a:moveTo>
                    <a:lnTo>
                      <a:pt x="1699879" y="44263"/>
                    </a:lnTo>
                    <a:lnTo>
                      <a:pt x="1703588" y="52277"/>
                    </a:lnTo>
                    <a:lnTo>
                      <a:pt x="1576282" y="52277"/>
                    </a:lnTo>
                    <a:close/>
                    <a:moveTo>
                      <a:pt x="1346648" y="44263"/>
                    </a:moveTo>
                    <a:lnTo>
                      <a:pt x="1541642" y="44263"/>
                    </a:lnTo>
                    <a:lnTo>
                      <a:pt x="1541642" y="52277"/>
                    </a:lnTo>
                    <a:lnTo>
                      <a:pt x="1346648" y="52277"/>
                    </a:lnTo>
                    <a:close/>
                    <a:moveTo>
                      <a:pt x="1210585" y="44263"/>
                    </a:moveTo>
                    <a:lnTo>
                      <a:pt x="1318836" y="44263"/>
                    </a:lnTo>
                    <a:lnTo>
                      <a:pt x="1318836" y="52277"/>
                    </a:lnTo>
                    <a:lnTo>
                      <a:pt x="1210585" y="52277"/>
                    </a:lnTo>
                    <a:close/>
                    <a:moveTo>
                      <a:pt x="1040775" y="44263"/>
                    </a:moveTo>
                    <a:lnTo>
                      <a:pt x="1149025" y="44263"/>
                    </a:lnTo>
                    <a:lnTo>
                      <a:pt x="1149025" y="52277"/>
                    </a:lnTo>
                    <a:lnTo>
                      <a:pt x="1040775" y="52277"/>
                    </a:lnTo>
                    <a:close/>
                    <a:moveTo>
                      <a:pt x="756826" y="44263"/>
                    </a:moveTo>
                    <a:lnTo>
                      <a:pt x="970127" y="44263"/>
                    </a:lnTo>
                    <a:cubicBezTo>
                      <a:pt x="972054" y="46835"/>
                      <a:pt x="973863" y="49522"/>
                      <a:pt x="975620" y="52277"/>
                    </a:cubicBezTo>
                    <a:lnTo>
                      <a:pt x="751333" y="52277"/>
                    </a:lnTo>
                    <a:cubicBezTo>
                      <a:pt x="753090" y="49522"/>
                      <a:pt x="754900" y="46835"/>
                      <a:pt x="756826" y="44263"/>
                    </a:cubicBezTo>
                    <a:close/>
                    <a:moveTo>
                      <a:pt x="496260" y="44263"/>
                    </a:moveTo>
                    <a:lnTo>
                      <a:pt x="691254" y="44263"/>
                    </a:lnTo>
                    <a:lnTo>
                      <a:pt x="691254" y="52277"/>
                    </a:lnTo>
                    <a:lnTo>
                      <a:pt x="496260" y="52277"/>
                    </a:lnTo>
                    <a:close/>
                    <a:moveTo>
                      <a:pt x="213917" y="44263"/>
                    </a:moveTo>
                    <a:lnTo>
                      <a:pt x="449330" y="44263"/>
                    </a:lnTo>
                    <a:cubicBezTo>
                      <a:pt x="451403" y="46744"/>
                      <a:pt x="453137" y="49459"/>
                      <a:pt x="454706" y="52277"/>
                    </a:cubicBezTo>
                    <a:lnTo>
                      <a:pt x="213917" y="52277"/>
                    </a:lnTo>
                    <a:close/>
                    <a:moveTo>
                      <a:pt x="0" y="44263"/>
                    </a:moveTo>
                    <a:lnTo>
                      <a:pt x="190475" y="44263"/>
                    </a:lnTo>
                    <a:lnTo>
                      <a:pt x="190475" y="52277"/>
                    </a:lnTo>
                    <a:lnTo>
                      <a:pt x="0" y="52277"/>
                    </a:lnTo>
                    <a:close/>
                    <a:moveTo>
                      <a:pt x="2278576" y="21010"/>
                    </a:moveTo>
                    <a:lnTo>
                      <a:pt x="2444344" y="21010"/>
                    </a:lnTo>
                    <a:lnTo>
                      <a:pt x="2444344" y="26435"/>
                    </a:lnTo>
                    <a:lnTo>
                      <a:pt x="2274532" y="26435"/>
                    </a:lnTo>
                    <a:close/>
                    <a:moveTo>
                      <a:pt x="2124760" y="21010"/>
                    </a:moveTo>
                    <a:lnTo>
                      <a:pt x="2234337" y="21010"/>
                    </a:lnTo>
                    <a:lnTo>
                      <a:pt x="2234337" y="26435"/>
                    </a:lnTo>
                    <a:lnTo>
                      <a:pt x="2124760" y="26435"/>
                    </a:lnTo>
                    <a:close/>
                    <a:moveTo>
                      <a:pt x="1877891" y="21010"/>
                    </a:moveTo>
                    <a:lnTo>
                      <a:pt x="2107135" y="21010"/>
                    </a:lnTo>
                    <a:lnTo>
                      <a:pt x="2107135" y="26435"/>
                    </a:lnTo>
                    <a:lnTo>
                      <a:pt x="1877891" y="26435"/>
                    </a:lnTo>
                    <a:close/>
                    <a:moveTo>
                      <a:pt x="1760805" y="21010"/>
                    </a:moveTo>
                    <a:lnTo>
                      <a:pt x="1860441" y="21010"/>
                    </a:lnTo>
                    <a:lnTo>
                      <a:pt x="1860441" y="26435"/>
                    </a:lnTo>
                    <a:lnTo>
                      <a:pt x="1760805" y="26435"/>
                    </a:lnTo>
                    <a:close/>
                    <a:moveTo>
                      <a:pt x="1576282" y="21010"/>
                    </a:moveTo>
                    <a:lnTo>
                      <a:pt x="1689117" y="21010"/>
                    </a:lnTo>
                    <a:lnTo>
                      <a:pt x="1691628" y="26435"/>
                    </a:lnTo>
                    <a:lnTo>
                      <a:pt x="1576282" y="26435"/>
                    </a:lnTo>
                    <a:close/>
                    <a:moveTo>
                      <a:pt x="1346648" y="21010"/>
                    </a:moveTo>
                    <a:lnTo>
                      <a:pt x="1541642" y="21010"/>
                    </a:lnTo>
                    <a:lnTo>
                      <a:pt x="1541642" y="26435"/>
                    </a:lnTo>
                    <a:lnTo>
                      <a:pt x="1346648" y="26435"/>
                    </a:lnTo>
                    <a:close/>
                    <a:moveTo>
                      <a:pt x="1210585" y="21010"/>
                    </a:moveTo>
                    <a:lnTo>
                      <a:pt x="1318836" y="21010"/>
                    </a:lnTo>
                    <a:lnTo>
                      <a:pt x="1318836" y="26435"/>
                    </a:lnTo>
                    <a:lnTo>
                      <a:pt x="1210585" y="26435"/>
                    </a:lnTo>
                    <a:close/>
                    <a:moveTo>
                      <a:pt x="1040775" y="21010"/>
                    </a:moveTo>
                    <a:lnTo>
                      <a:pt x="1149025" y="21010"/>
                    </a:lnTo>
                    <a:lnTo>
                      <a:pt x="1149025" y="26435"/>
                    </a:lnTo>
                    <a:lnTo>
                      <a:pt x="1040775" y="26435"/>
                    </a:lnTo>
                    <a:close/>
                    <a:moveTo>
                      <a:pt x="776373" y="21010"/>
                    </a:moveTo>
                    <a:lnTo>
                      <a:pt x="950580" y="21010"/>
                    </a:lnTo>
                    <a:cubicBezTo>
                      <a:pt x="952376" y="22715"/>
                      <a:pt x="954102" y="24513"/>
                      <a:pt x="955715" y="26435"/>
                    </a:cubicBezTo>
                    <a:lnTo>
                      <a:pt x="771238" y="26435"/>
                    </a:lnTo>
                    <a:cubicBezTo>
                      <a:pt x="772852" y="24513"/>
                      <a:pt x="774577" y="22715"/>
                      <a:pt x="776373" y="21010"/>
                    </a:cubicBezTo>
                    <a:close/>
                    <a:moveTo>
                      <a:pt x="496260" y="21010"/>
                    </a:moveTo>
                    <a:lnTo>
                      <a:pt x="691254" y="21010"/>
                    </a:lnTo>
                    <a:lnTo>
                      <a:pt x="691254" y="26435"/>
                    </a:lnTo>
                    <a:lnTo>
                      <a:pt x="496260" y="26435"/>
                    </a:lnTo>
                    <a:close/>
                    <a:moveTo>
                      <a:pt x="213917" y="21010"/>
                    </a:moveTo>
                    <a:lnTo>
                      <a:pt x="429649" y="21010"/>
                    </a:lnTo>
                    <a:cubicBezTo>
                      <a:pt x="431542" y="22668"/>
                      <a:pt x="433327" y="24438"/>
                      <a:pt x="434871" y="26435"/>
                    </a:cubicBezTo>
                    <a:lnTo>
                      <a:pt x="213917" y="26435"/>
                    </a:lnTo>
                    <a:close/>
                    <a:moveTo>
                      <a:pt x="0" y="21010"/>
                    </a:moveTo>
                    <a:lnTo>
                      <a:pt x="190475" y="21010"/>
                    </a:lnTo>
                    <a:lnTo>
                      <a:pt x="190475" y="26435"/>
                    </a:lnTo>
                    <a:lnTo>
                      <a:pt x="0" y="26435"/>
                    </a:lnTo>
                    <a:close/>
                    <a:moveTo>
                      <a:pt x="2309536" y="0"/>
                    </a:moveTo>
                    <a:lnTo>
                      <a:pt x="2322492" y="0"/>
                    </a:lnTo>
                    <a:cubicBezTo>
                      <a:pt x="2326631" y="0"/>
                      <a:pt x="2330728" y="185"/>
                      <a:pt x="2334767" y="617"/>
                    </a:cubicBezTo>
                    <a:lnTo>
                      <a:pt x="2334767" y="0"/>
                    </a:lnTo>
                    <a:lnTo>
                      <a:pt x="2444344" y="0"/>
                    </a:lnTo>
                    <a:lnTo>
                      <a:pt x="2444344" y="3183"/>
                    </a:lnTo>
                    <a:lnTo>
                      <a:pt x="2296797" y="3183"/>
                    </a:lnTo>
                    <a:cubicBezTo>
                      <a:pt x="2297608" y="2342"/>
                      <a:pt x="2298522" y="1625"/>
                      <a:pt x="2299445" y="921"/>
                    </a:cubicBezTo>
                    <a:lnTo>
                      <a:pt x="2299445" y="582"/>
                    </a:lnTo>
                    <a:close/>
                    <a:moveTo>
                      <a:pt x="2124760" y="0"/>
                    </a:moveTo>
                    <a:lnTo>
                      <a:pt x="2234337" y="0"/>
                    </a:lnTo>
                    <a:lnTo>
                      <a:pt x="2234337" y="3183"/>
                    </a:lnTo>
                    <a:lnTo>
                      <a:pt x="2124760" y="3183"/>
                    </a:lnTo>
                    <a:close/>
                    <a:moveTo>
                      <a:pt x="1877891" y="0"/>
                    </a:moveTo>
                    <a:lnTo>
                      <a:pt x="2107135" y="0"/>
                    </a:lnTo>
                    <a:lnTo>
                      <a:pt x="2107135" y="3183"/>
                    </a:lnTo>
                    <a:lnTo>
                      <a:pt x="1877891" y="3183"/>
                    </a:lnTo>
                    <a:close/>
                    <a:moveTo>
                      <a:pt x="1760805" y="0"/>
                    </a:moveTo>
                    <a:lnTo>
                      <a:pt x="1860441" y="0"/>
                    </a:lnTo>
                    <a:lnTo>
                      <a:pt x="1860441" y="3183"/>
                    </a:lnTo>
                    <a:lnTo>
                      <a:pt x="1760805" y="3183"/>
                    </a:lnTo>
                    <a:close/>
                    <a:moveTo>
                      <a:pt x="1576282" y="0"/>
                    </a:moveTo>
                    <a:lnTo>
                      <a:pt x="1679393" y="0"/>
                    </a:lnTo>
                    <a:lnTo>
                      <a:pt x="1680867" y="3183"/>
                    </a:lnTo>
                    <a:lnTo>
                      <a:pt x="1576282" y="3183"/>
                    </a:lnTo>
                    <a:close/>
                    <a:moveTo>
                      <a:pt x="1346648" y="0"/>
                    </a:moveTo>
                    <a:lnTo>
                      <a:pt x="1541642" y="0"/>
                    </a:lnTo>
                    <a:lnTo>
                      <a:pt x="1541642" y="3183"/>
                    </a:lnTo>
                    <a:lnTo>
                      <a:pt x="1346648" y="3183"/>
                    </a:lnTo>
                    <a:close/>
                    <a:moveTo>
                      <a:pt x="1210585" y="0"/>
                    </a:moveTo>
                    <a:lnTo>
                      <a:pt x="1318836" y="0"/>
                    </a:lnTo>
                    <a:lnTo>
                      <a:pt x="1318836" y="3183"/>
                    </a:lnTo>
                    <a:lnTo>
                      <a:pt x="1210585" y="3183"/>
                    </a:lnTo>
                    <a:close/>
                    <a:moveTo>
                      <a:pt x="1040775" y="0"/>
                    </a:moveTo>
                    <a:lnTo>
                      <a:pt x="1149025" y="0"/>
                    </a:lnTo>
                    <a:lnTo>
                      <a:pt x="1149025" y="3183"/>
                    </a:lnTo>
                    <a:lnTo>
                      <a:pt x="1040775" y="3183"/>
                    </a:lnTo>
                    <a:close/>
                    <a:moveTo>
                      <a:pt x="802703" y="0"/>
                    </a:moveTo>
                    <a:lnTo>
                      <a:pt x="924251" y="0"/>
                    </a:lnTo>
                    <a:lnTo>
                      <a:pt x="928962" y="3183"/>
                    </a:lnTo>
                    <a:lnTo>
                      <a:pt x="797991" y="3183"/>
                    </a:lnTo>
                    <a:close/>
                    <a:moveTo>
                      <a:pt x="496260" y="0"/>
                    </a:moveTo>
                    <a:lnTo>
                      <a:pt x="691254" y="0"/>
                    </a:lnTo>
                    <a:lnTo>
                      <a:pt x="691254" y="3183"/>
                    </a:lnTo>
                    <a:lnTo>
                      <a:pt x="496260" y="3183"/>
                    </a:lnTo>
                    <a:close/>
                    <a:moveTo>
                      <a:pt x="213917" y="0"/>
                    </a:moveTo>
                    <a:lnTo>
                      <a:pt x="400967" y="0"/>
                    </a:lnTo>
                    <a:lnTo>
                      <a:pt x="405941" y="3183"/>
                    </a:lnTo>
                    <a:lnTo>
                      <a:pt x="213917" y="3183"/>
                    </a:lnTo>
                    <a:close/>
                    <a:moveTo>
                      <a:pt x="0" y="0"/>
                    </a:moveTo>
                    <a:lnTo>
                      <a:pt x="190475" y="0"/>
                    </a:lnTo>
                    <a:lnTo>
                      <a:pt x="190475" y="3183"/>
                    </a:lnTo>
                    <a:lnTo>
                      <a:pt x="0" y="3183"/>
                    </a:lnTo>
                    <a:close/>
                  </a:path>
                </a:pathLst>
              </a:custGeom>
              <a:solidFill>
                <a:srgbClr val="004182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tIns="90000" bIns="90000" rtlCol="0" anchor="t" anchorCtr="0"/>
              <a:lstStyle/>
              <a:p>
                <a:pPr algn="ctr"/>
                <a:endParaRPr lang="en-US" kern="0" dirty="0">
                  <a:solidFill>
                    <a:srgbClr val="F78F1E"/>
                  </a:solidFill>
                  <a:latin typeface="Arial"/>
                </a:endParaRPr>
              </a:p>
            </p:txBody>
          </p:sp>
          <p:pic>
            <p:nvPicPr>
              <p:cNvPr id="6" name="Picture 3">
                <a:extLst>
                  <a:ext uri="{FF2B5EF4-FFF2-40B4-BE49-F238E27FC236}">
                    <a16:creationId xmlns="" xmlns:a16="http://schemas.microsoft.com/office/drawing/2014/main" id="{D0DF56A3-C8AF-4E8F-BACC-405B23AC68FE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2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06228" y="2706370"/>
                <a:ext cx="2347912" cy="4508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9" name="Kép 6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4738" y="4485831"/>
              <a:ext cx="778198" cy="676797"/>
            </a:xfrm>
            <a:prstGeom prst="rect">
              <a:avLst/>
            </a:prstGeom>
          </p:spPr>
        </p:pic>
        <p:pic>
          <p:nvPicPr>
            <p:cNvPr id="3074" name="Picture 2" descr="D:\Bilder_gute\Logos\DLR Logo und Signet\Signet\DLR-Signet_grau.jpg"/>
            <p:cNvPicPr>
              <a:picLocks noChangeAspect="1" noChangeArrowheads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8212" y="4572229"/>
              <a:ext cx="610519" cy="50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5" name="Picture 3" descr="C:\Users\drew_mi\Desktop\Logo_Leonardo.png"/>
            <p:cNvPicPr>
              <a:picLocks noChangeAspect="1" noChangeArrowheads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8944" y="4686054"/>
              <a:ext cx="1631727" cy="2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15713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Calibri"/>
                <a:cs typeface="Calibri"/>
              </a:defRPr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57202" y="6556407"/>
            <a:ext cx="5925785" cy="252000"/>
          </a:xfrm>
        </p:spPr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&gt; PJ05 Exe_05-02-V3-2.4 &gt; Jakobi (DLR (AT-One)) •  Open Day &gt; 23/11/2018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7FE137-0C1A-4C05-8B34-1D89C94DB814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999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-&#10;überschrift">
    <p:bg>
      <p:bgPr>
        <a:blipFill dpi="0"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1433029"/>
            <a:ext cx="7772400" cy="1500187"/>
          </a:xfrm>
        </p:spPr>
        <p:txBody>
          <a:bodyPr anchor="b"/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/>
              <a:t>Title of the presentation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0" hasCustomPrompt="1"/>
          </p:nvPr>
        </p:nvSpPr>
        <p:spPr>
          <a:xfrm>
            <a:off x="722313" y="3063149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4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dirty="0"/>
              <a:t>Thank you very much </a:t>
            </a:r>
            <a:br>
              <a:rPr lang="fr-CH" dirty="0"/>
            </a:br>
            <a:r>
              <a:rPr lang="fr-CH" dirty="0"/>
              <a:t>for your attention!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722313" y="3063148"/>
            <a:ext cx="7772400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D:\SESAR\2016 PJ05\Logo\_Final\PJ05_Remote_Tower_Logo_white_transparent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294217"/>
            <a:ext cx="1009650" cy="100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4742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57202" y="6556407"/>
            <a:ext cx="6228606" cy="252000"/>
          </a:xfrm>
        </p:spPr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&gt; PJ05 Exe_05-02-V3-2.4 &gt; Jakobi (DLR (AT-One)) •  Open Day &gt; 23/11/2018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7FE137-0C1A-4C05-8B34-1D89C94DB814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859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457202" y="6556407"/>
            <a:ext cx="5444834" cy="252000"/>
          </a:xfrm>
        </p:spPr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&gt; PJ05 Exe_05-02-V3-2.4 &gt; Jakobi (DLR (AT-One)) •  Open Day &gt; 23/11/2018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7FE137-0C1A-4C05-8B34-1D89C94DB814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579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&gt; PJ05 Exe_05-02-V3-2.4 &gt; Jakobi (DLR (AT-One)) •  Open Day &gt; 23/11/2018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7FE137-0C1A-4C05-8B34-1D89C94DB814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 userDrawn="1"/>
        </p:nvSpPr>
        <p:spPr>
          <a:xfrm>
            <a:off x="457200" y="287339"/>
            <a:ext cx="6527800" cy="1143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1" i="0" kern="1200">
                <a:solidFill>
                  <a:schemeClr val="tx2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GB" dirty="0">
                <a:solidFill>
                  <a:srgbClr val="FFC000"/>
                </a:solidFill>
              </a:rPr>
              <a:t>Note to Authors</a:t>
            </a:r>
            <a:br>
              <a:rPr lang="en-GB" dirty="0">
                <a:solidFill>
                  <a:srgbClr val="FFC000"/>
                </a:solidFill>
              </a:rPr>
            </a:br>
            <a:r>
              <a:rPr lang="en-GB" sz="1600" dirty="0">
                <a:solidFill>
                  <a:srgbClr val="FFC000"/>
                </a:solidFill>
              </a:rPr>
              <a:t>THIS SLIDE IS FOR GUIDANCE ONLY AND  MUST BE REMOVED BEFORE THE PRESENTATION IS FINALISED</a:t>
            </a:r>
          </a:p>
        </p:txBody>
      </p:sp>
      <p:sp>
        <p:nvSpPr>
          <p:cNvPr id="7" name="Content Placeholder 2"/>
          <p:cNvSpPr txBox="1">
            <a:spLocks/>
          </p:cNvSpPr>
          <p:nvPr userDrawn="1"/>
        </p:nvSpPr>
        <p:spPr>
          <a:xfrm>
            <a:off x="457200" y="1612901"/>
            <a:ext cx="8318500" cy="704851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rgbClr val="6E6E6E"/>
                </a:solidFill>
              </a:rPr>
              <a:t>Additional logos should not exceed the size of the SESAR logo.</a:t>
            </a:r>
          </a:p>
          <a:p>
            <a:r>
              <a:rPr lang="en-GB" sz="1200" dirty="0">
                <a:solidFill>
                  <a:srgbClr val="6E6E6E"/>
                </a:solidFill>
              </a:rPr>
              <a:t>If required, member logos can be added on  a separate slide. 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457202" y="2580643"/>
            <a:ext cx="8318499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6E6E6E"/>
                </a:solidFill>
                <a:cs typeface="Calibri"/>
              </a:rPr>
              <a:t>When presenting the results of projects</a:t>
            </a:r>
            <a:r>
              <a:rPr lang="en-GB" sz="1200" dirty="0">
                <a:solidFill>
                  <a:srgbClr val="6E6E6E"/>
                </a:solidFill>
                <a:cs typeface="Calibri"/>
              </a:rPr>
              <a:t> (infrastructure, equipment and major results), the following text should be inserted  with the EU emblem:  “</a:t>
            </a:r>
            <a:r>
              <a:rPr lang="en-GB" sz="1200" i="1" dirty="0">
                <a:solidFill>
                  <a:srgbClr val="6E6E6E"/>
                </a:solidFill>
                <a:cs typeface="Calibri"/>
              </a:rPr>
              <a:t>This [infrastructure][equipment][insert type of result] is part of a project that has received funding from the SESAR Joint Undertaking under grant agreement No </a:t>
            </a:r>
            <a:r>
              <a:rPr lang="en-GB" sz="1200" i="1" dirty="0" err="1">
                <a:solidFill>
                  <a:srgbClr val="6E6E6E"/>
                </a:solidFill>
                <a:cs typeface="Calibri"/>
              </a:rPr>
              <a:t>xxxxxx</a:t>
            </a:r>
            <a:r>
              <a:rPr lang="en-GB" sz="1200" i="1" dirty="0">
                <a:solidFill>
                  <a:srgbClr val="6E6E6E"/>
                </a:solidFill>
                <a:cs typeface="Calibri"/>
              </a:rPr>
              <a:t> under European Union’s Horizon 2020 research and innovation programme</a:t>
            </a:r>
            <a:r>
              <a:rPr lang="en-GB" sz="1200" dirty="0">
                <a:solidFill>
                  <a:srgbClr val="6E6E6E"/>
                </a:solidFill>
                <a:cs typeface="Calibri"/>
              </a:rPr>
              <a:t>” .</a:t>
            </a:r>
          </a:p>
          <a:p>
            <a:endParaRPr lang="en-GB" sz="1200" dirty="0">
              <a:solidFill>
                <a:srgbClr val="6E6E6E"/>
              </a:solidFill>
              <a:cs typeface="Calibri"/>
            </a:endParaRPr>
          </a:p>
          <a:p>
            <a:r>
              <a:rPr lang="en-GB" sz="1200" dirty="0">
                <a:solidFill>
                  <a:srgbClr val="6E6E6E"/>
                </a:solidFill>
                <a:cs typeface="Calibri"/>
              </a:rPr>
              <a:t>In case the beneficiaries wish that the copyright disclaimer is used also in the communication activities by the SJU, they shall provide the SJU with their wording.</a:t>
            </a:r>
          </a:p>
          <a:p>
            <a:endParaRPr lang="en-GB" dirty="0">
              <a:solidFill>
                <a:srgbClr val="6E6E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784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57201" y="6556407"/>
            <a:ext cx="4190999" cy="252000"/>
          </a:xfrm>
        </p:spPr>
        <p:txBody>
          <a:bodyPr/>
          <a:lstStyle/>
          <a:p>
            <a:r>
              <a:rPr lang="en-US" smtClean="0"/>
              <a:t>&gt; PJ05 Exe_05-02-V3-2.4 &gt; Jakobi (DLR (AT-One)) •  Open Day &gt; 23/11/2018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7FE137-0C1A-4C05-8B34-1D89C94DB81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341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457202" y="6556407"/>
            <a:ext cx="5931723" cy="252000"/>
          </a:xfrm>
        </p:spPr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&gt; PJ05 Exe_05-02-V3-2.4 &gt; Jakobi (DLR (AT-One)) •  Open Day &gt; 23/11/2018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7FE137-0C1A-4C05-8B34-1D89C94DB814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476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57205" y="6556407"/>
            <a:ext cx="5896097" cy="252000"/>
          </a:xfrm>
        </p:spPr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&gt; PJ05 Exe_05-02-V3-2.4 &gt; Jakobi (DLR (AT-One)) •  Open Day &gt; 23/11/2018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7FE137-0C1A-4C05-8B34-1D89C94DB814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322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87339"/>
            <a:ext cx="6629400" cy="1143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2" y="1600201"/>
            <a:ext cx="7362967" cy="452596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7FE137-0C1A-4C05-8B34-1D89C94DB814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457202" y="6556407"/>
            <a:ext cx="7077294" cy="252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&gt; PJ05 Exe_05-02-V3-2.4 &gt; Jakobi (DLR (AT-One)) •  Open Day &gt; 23/11/2018</a:t>
            </a:r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258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7FE137-0C1A-4C05-8B34-1D89C94DB814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457202" y="6556407"/>
            <a:ext cx="7077294" cy="252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&gt; PJ05 Exe_05-02-V3-2.4 &gt; Jakobi (DLR (AT-One)) •  Open Day &gt; 23/11/2018</a:t>
            </a:r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168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Headline + fi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32001" y="362249"/>
            <a:ext cx="6997500" cy="386385"/>
          </a:xfrm>
          <a:noFill/>
        </p:spPr>
        <p:txBody>
          <a:bodyPr/>
          <a:lstStyle/>
          <a:p>
            <a:r>
              <a:rPr lang="en-GB" noProof="0" dirty="0"/>
              <a:t>Title / key message of the slide</a:t>
            </a:r>
          </a:p>
        </p:txBody>
      </p:sp>
      <p:sp>
        <p:nvSpPr>
          <p:cNvPr id="3" name="Inhaltsplatzhalter 3"/>
          <p:cNvSpPr>
            <a:spLocks noGrp="1"/>
          </p:cNvSpPr>
          <p:nvPr>
            <p:ph sz="quarter" idx="15"/>
          </p:nvPr>
        </p:nvSpPr>
        <p:spPr>
          <a:xfrm>
            <a:off x="432000" y="1013800"/>
            <a:ext cx="8280400" cy="5169059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z="1600" smtClean="0"/>
            </a:lvl1pPr>
            <a:lvl2pPr>
              <a:defRPr lang="de-DE" sz="1400" smtClean="0"/>
            </a:lvl2pPr>
            <a:lvl3pPr>
              <a:defRPr lang="de-DE" sz="1400" smtClean="0"/>
            </a:lvl3pPr>
            <a:lvl4pPr>
              <a:defRPr lang="de-DE" sz="1200" smtClean="0"/>
            </a:lvl4pPr>
            <a:lvl5pPr>
              <a:defRPr lang="en-GB" sz="12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457202" y="6556407"/>
            <a:ext cx="7077294" cy="252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&gt; PJ05 Exe_05-02-V3-2.4 &gt; Jakobi (DLR (AT-One)) •  Open Day &gt; 23/11/2018</a:t>
            </a:r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083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-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noFill/>
        </p:spPr>
        <p:txBody>
          <a:bodyPr/>
          <a:lstStyle/>
          <a:p>
            <a:r>
              <a:rPr lang="en-GB" noProof="0" dirty="0"/>
              <a:t>Title / key message of the slide</a:t>
            </a:r>
          </a:p>
        </p:txBody>
      </p:sp>
      <p:sp>
        <p:nvSpPr>
          <p:cNvPr id="3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431799" y="773125"/>
            <a:ext cx="8280000" cy="38638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5750" indent="-285750">
              <a:buFont typeface="Arial" panose="020B0604020202020204" pitchFamily="34" charset="0"/>
              <a:buNone/>
              <a:defRPr lang="en-GB" sz="1500" dirty="0">
                <a:solidFill>
                  <a:schemeClr val="tx2"/>
                </a:solidFill>
                <a:latin typeface="+mj-lt"/>
              </a:defRPr>
            </a:lvl1pPr>
          </a:lstStyle>
          <a:p>
            <a:pPr marL="0" lvl="0" indent="0"/>
            <a:r>
              <a:rPr lang="en-GB" noProof="0" dirty="0"/>
              <a:t>Sub-title</a:t>
            </a:r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457202" y="6556407"/>
            <a:ext cx="7077294" cy="252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&gt; PJ05 Exe_05-02-V3-2.4 &gt; Jakobi (DLR (AT-One)) •  Open Day &gt; 23/11/2018</a:t>
            </a:r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917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noFill/>
        </p:spPr>
        <p:txBody>
          <a:bodyPr/>
          <a:lstStyle/>
          <a:p>
            <a:r>
              <a:rPr lang="en-GB" noProof="0" dirty="0"/>
              <a:t>Title / key message of the slide</a:t>
            </a:r>
          </a:p>
        </p:txBody>
      </p:sp>
      <p:sp>
        <p:nvSpPr>
          <p:cNvPr id="3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457202" y="6556407"/>
            <a:ext cx="7077294" cy="252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&gt; PJ05 Exe_05-02-V3-2.4 &gt; Jakobi (DLR (AT-One)) •  Open Day &gt; 23/11/2018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7FE137-0C1A-4C05-8B34-1D89C94DB814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067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489" y="3886201"/>
            <a:ext cx="6311900" cy="1752600"/>
          </a:xfrm>
        </p:spPr>
        <p:txBody>
          <a:bodyPr/>
          <a:lstStyle>
            <a:lvl1pPr marL="0" indent="0" algn="l">
              <a:buNone/>
              <a:defRPr b="0" i="0">
                <a:solidFill>
                  <a:schemeClr val="bg1"/>
                </a:solidFill>
                <a:latin typeface="Calibri"/>
                <a:cs typeface="Calibri"/>
              </a:defRPr>
            </a:lvl1pPr>
            <a:lvl2pPr marL="407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4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17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290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362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3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0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58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080489" y="2713044"/>
            <a:ext cx="6311900" cy="1143001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3074" name="Picture 2" descr="D:\SESAR\2016 PJ05\Logo\_Final\PJ05_Remote_Tower_Logo_white_transparent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65" y="102759"/>
            <a:ext cx="1729067" cy="1721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313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psf\Host\Users\cd\Desktop\Startbild_16zu9-E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"/>
            <a:ext cx="9139239" cy="6854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4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58627" y="1572839"/>
            <a:ext cx="8146479" cy="741429"/>
          </a:xfrm>
        </p:spPr>
        <p:txBody>
          <a:bodyPr/>
          <a:lstStyle>
            <a:lvl1pPr>
              <a:tabLst>
                <a:tab pos="1524890" algn="l"/>
              </a:tabLst>
              <a:defRPr b="1"/>
            </a:lvl1pPr>
          </a:lstStyle>
          <a:p>
            <a:pPr lvl="0"/>
            <a:r>
              <a:rPr lang="en-GB" noProof="0" dirty="0"/>
              <a:t>Click here to insert lecture title</a:t>
            </a:r>
            <a:endParaRPr lang="de-DE" noProof="0" dirty="0"/>
          </a:p>
        </p:txBody>
      </p:sp>
      <p:sp>
        <p:nvSpPr>
          <p:cNvPr id="16" name="Rectangle 37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58627" y="2429439"/>
            <a:ext cx="8146479" cy="1151733"/>
          </a:xfrm>
        </p:spPr>
        <p:txBody>
          <a:bodyPr/>
          <a:lstStyle>
            <a:lvl1pPr marL="0" indent="0">
              <a:buFontTx/>
              <a:buNone/>
              <a:defRPr sz="1800" baseline="0">
                <a:solidFill>
                  <a:srgbClr val="686868"/>
                </a:solidFill>
              </a:defRPr>
            </a:lvl1pPr>
          </a:lstStyle>
          <a:p>
            <a:pPr lvl="0"/>
            <a:r>
              <a:rPr lang="en-GB" noProof="0" dirty="0"/>
              <a:t>Click here to insert lecture subtitle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&gt; PJ05 Exe_05-02-V3-2.4 &gt; Jakobi (DLR (AT-One)) •  Open Day &gt; 23/11/2018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prstClr val="white"/>
                </a:solidFill>
              </a:rPr>
              <a:t>DLR.de  •  Chart </a:t>
            </a:r>
            <a:fld id="{A5AC3FBE-A647-41C9-A8C3-4435ED4FC895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8" name="Picture 46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660" y="5596705"/>
            <a:ext cx="809789" cy="956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 descr="D:\Daten\FL Institutspräsentation\Altes CDesign bis 2011\Grafiken\member-of-AT-One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0516" y="5516751"/>
            <a:ext cx="866549" cy="233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D:\Bilder_gute\Logos\SESAR\member-of-sesar-ju-logo.jp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0516" y="5853222"/>
            <a:ext cx="866549" cy="614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36864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Click here to insert chart title</a:t>
            </a:r>
            <a:endParaRPr lang="en-GB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364405" y="1590835"/>
            <a:ext cx="8413709" cy="4336996"/>
          </a:xfrm>
        </p:spPr>
        <p:txBody>
          <a:bodyPr/>
          <a:lstStyle/>
          <a:p>
            <a:pPr lvl="0"/>
            <a:r>
              <a:rPr lang="en-GB" noProof="0" dirty="0"/>
              <a:t>Click here to insert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&gt; PJ05 Exe_05-02-V3-2.4 &gt; Jakobi (DLR (AT-One)) •  Open Day &gt; 23/11/2018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prstClr val="white"/>
                </a:solidFill>
              </a:rPr>
              <a:t>DLR.de  •  Chart </a:t>
            </a:r>
            <a:fld id="{A5AC3FBE-A647-41C9-A8C3-4435ED4FC895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99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1433029"/>
            <a:ext cx="7772400" cy="1500187"/>
          </a:xfrm>
        </p:spPr>
        <p:txBody>
          <a:bodyPr anchor="b"/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/>
              <a:t>Title of the presentation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0" hasCustomPrompt="1"/>
          </p:nvPr>
        </p:nvSpPr>
        <p:spPr>
          <a:xfrm>
            <a:off x="722313" y="3063148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4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/>
              <a:t>Thank you very much </a:t>
            </a:r>
            <a:br>
              <a:rPr lang="fr-CH"/>
            </a:br>
            <a:r>
              <a:rPr lang="fr-CH"/>
              <a:t>for your attention!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722313" y="3063148"/>
            <a:ext cx="7772400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EU logo low res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400" y="4715735"/>
            <a:ext cx="5715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734" y="136004"/>
            <a:ext cx="225742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235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Click here to insert chart title</a:t>
            </a:r>
            <a:endParaRPr lang="en-GB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364407" y="1590835"/>
            <a:ext cx="4111029" cy="4336996"/>
          </a:xfrm>
        </p:spPr>
        <p:txBody>
          <a:bodyPr/>
          <a:lstStyle/>
          <a:p>
            <a:pPr lvl="0"/>
            <a:r>
              <a:rPr lang="en-GB" noProof="0" dirty="0"/>
              <a:t>Click here to insert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3" hasCustomPrompt="1"/>
          </p:nvPr>
        </p:nvSpPr>
        <p:spPr>
          <a:xfrm>
            <a:off x="4667093" y="1590835"/>
            <a:ext cx="4111029" cy="4336996"/>
          </a:xfrm>
        </p:spPr>
        <p:txBody>
          <a:bodyPr/>
          <a:lstStyle>
            <a:lvl1pPr marL="0" marR="0" indent="0" algn="l" defTabSz="684063" rtl="0" eaLnBrk="1" fontAlgn="auto" latinLnBrk="0" hangingPunct="1">
              <a:lnSpc>
                <a:spcPct val="100000"/>
              </a:lnSpc>
              <a:spcBef>
                <a:spcPts val="224"/>
              </a:spcBef>
              <a:spcAft>
                <a:spcPts val="224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r>
              <a:rPr lang="en-GB" noProof="0" dirty="0"/>
              <a:t>Click onto symbol to insert picture</a:t>
            </a:r>
          </a:p>
          <a:p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&gt; PJ05 Exe_05-02-V3-2.4 &gt; Jakobi (DLR (AT-One)) •  Open Day &gt; 23/11/2018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prstClr val="white"/>
                </a:solidFill>
              </a:rPr>
              <a:t>DLR.de  •  Chart </a:t>
            </a:r>
            <a:fld id="{A5AC3FBE-A647-41C9-A8C3-4435ED4FC895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0082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 Inhal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Click here to insert chart title</a:t>
            </a:r>
            <a:endParaRPr lang="en-GB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364407" y="1590835"/>
            <a:ext cx="4111029" cy="4336996"/>
          </a:xfrm>
        </p:spPr>
        <p:txBody>
          <a:bodyPr/>
          <a:lstStyle/>
          <a:p>
            <a:pPr lvl="0"/>
            <a:r>
              <a:rPr lang="en-GB" noProof="0" dirty="0"/>
              <a:t>Click here to insert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&gt; PJ05 Exe_05-02-V3-2.4 &gt; Jakobi (DLR (AT-One)) •  Open Day &gt; 23/11/2018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prstClr val="white"/>
                </a:solidFill>
              </a:rPr>
              <a:t>DLR.de  •  Chart </a:t>
            </a:r>
            <a:fld id="{A5AC3FBE-A647-41C9-A8C3-4435ED4FC895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3291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Click here to insert chart title</a:t>
            </a:r>
            <a:endParaRPr lang="en-GB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364407" y="1590835"/>
            <a:ext cx="4111029" cy="4336996"/>
          </a:xfrm>
        </p:spPr>
        <p:txBody>
          <a:bodyPr/>
          <a:lstStyle/>
          <a:p>
            <a:pPr lvl="0"/>
            <a:r>
              <a:rPr lang="en-GB" noProof="0" dirty="0"/>
              <a:t>Click here to insert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&gt; PJ05 Exe_05-02-V3-2.4 &gt; Jakobi (DLR (AT-One)) •  Open Day &gt; 23/11/2018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prstClr val="white"/>
                </a:solidFill>
              </a:rPr>
              <a:t>DLR.de  •  Chart </a:t>
            </a:r>
            <a:fld id="{A5AC3FBE-A647-41C9-A8C3-4435ED4FC895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667093" y="1590835"/>
            <a:ext cx="4111029" cy="4336996"/>
          </a:xfrm>
        </p:spPr>
        <p:txBody>
          <a:bodyPr/>
          <a:lstStyle/>
          <a:p>
            <a:pPr lvl="0"/>
            <a:r>
              <a:rPr lang="en-GB" noProof="0" dirty="0"/>
              <a:t>Click here to insert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352229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1"/>
          <p:cNvSpPr>
            <a:spLocks noGrp="1"/>
          </p:cNvSpPr>
          <p:nvPr>
            <p:ph type="body" idx="11" hasCustomPrompt="1"/>
          </p:nvPr>
        </p:nvSpPr>
        <p:spPr>
          <a:xfrm>
            <a:off x="364407" y="1590832"/>
            <a:ext cx="4111029" cy="334723"/>
          </a:xfrm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pPr lvl="0"/>
            <a:r>
              <a:rPr lang="en-GB" noProof="0" dirty="0"/>
              <a:t>Click here to insert header line</a:t>
            </a:r>
          </a:p>
        </p:txBody>
      </p:sp>
      <p:sp>
        <p:nvSpPr>
          <p:cNvPr id="12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667092" y="1590832"/>
            <a:ext cx="4111029" cy="334723"/>
          </a:xfrm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pPr lvl="0"/>
            <a:r>
              <a:rPr lang="en-GB" noProof="0" dirty="0"/>
              <a:t>Click here to insert header line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Click here to insert chart title</a:t>
            </a:r>
            <a:endParaRPr lang="en-GB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 hasCustomPrompt="1"/>
          </p:nvPr>
        </p:nvSpPr>
        <p:spPr>
          <a:xfrm>
            <a:off x="364407" y="2141505"/>
            <a:ext cx="4111029" cy="3786323"/>
          </a:xfrm>
        </p:spPr>
        <p:txBody>
          <a:bodyPr/>
          <a:lstStyle/>
          <a:p>
            <a:pPr lvl="0"/>
            <a:r>
              <a:rPr lang="en-GB" noProof="0" dirty="0"/>
              <a:t>Click here to insert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Textplatzhalter 6"/>
          <p:cNvSpPr>
            <a:spLocks noGrp="1"/>
          </p:cNvSpPr>
          <p:nvPr>
            <p:ph type="body" sz="quarter" idx="16" hasCustomPrompt="1"/>
          </p:nvPr>
        </p:nvSpPr>
        <p:spPr>
          <a:xfrm>
            <a:off x="4667093" y="2141505"/>
            <a:ext cx="4111029" cy="3786323"/>
          </a:xfrm>
        </p:spPr>
        <p:txBody>
          <a:bodyPr/>
          <a:lstStyle/>
          <a:p>
            <a:pPr lvl="0"/>
            <a:r>
              <a:rPr lang="en-GB" noProof="0" dirty="0"/>
              <a:t>Click here to insert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&gt; PJ05 Exe_05-02-V3-2.4 &gt; Jakobi (DLR (AT-One)) •  Open Day &gt; 23/11/2018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prstClr val="white"/>
                </a:solidFill>
              </a:rPr>
              <a:t>DLR.de  •  Chart </a:t>
            </a:r>
            <a:fld id="{A5AC3FBE-A647-41C9-A8C3-4435ED4FC895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58627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Click here to insert chart title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&gt; PJ05 Exe_05-02-V3-2.4 &gt; Jakobi (DLR (AT-One)) •  Open Day &gt; 23/11/2018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prstClr val="white"/>
                </a:solidFill>
              </a:rPr>
              <a:t>DLR.de  •  Chart </a:t>
            </a:r>
            <a:fld id="{A5AC3FBE-A647-41C9-A8C3-4435ED4FC895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94636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&gt; PJ05 Exe_05-02-V3-2.4 &gt; Jakobi (DLR (AT-One)) •  Open Day &gt; 23/11/2018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prstClr val="white"/>
                </a:solidFill>
              </a:rPr>
              <a:t>DLR.de  •  Chart </a:t>
            </a:r>
            <a:fld id="{A5AC3FBE-A647-41C9-A8C3-4435ED4FC895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118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r ohne 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&gt; PJ05 Exe_05-02-V3-2.4 &gt; Jakobi (DLR (AT-One)) •  Open Day &gt; 23/11/2018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prstClr val="white"/>
                </a:solidFill>
              </a:rPr>
              <a:t>DLR.de  •  Chart </a:t>
            </a:r>
            <a:fld id="{A5AC3FBE-A647-41C9-A8C3-4435ED4FC895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81667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llbildfoto mi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4405" y="6218749"/>
            <a:ext cx="8413709" cy="449864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9030785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31024" y="20096"/>
            <a:ext cx="9206048" cy="6858000"/>
          </a:xfrm>
          <a:prstGeom prst="rect">
            <a:avLst/>
          </a:prstGeom>
        </p:spPr>
      </p:pic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155912" y="5842557"/>
            <a:ext cx="620316" cy="588056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logo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48" y="7"/>
            <a:ext cx="870089" cy="725713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932137" y="1727204"/>
            <a:ext cx="7286578" cy="4125461"/>
          </a:xfrm>
        </p:spPr>
        <p:txBody>
          <a:bodyPr/>
          <a:lstStyle>
            <a:lvl1pPr marL="171050" indent="-171050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/>
            </a:lvl1pPr>
            <a:lvl2pPr marL="513149" indent="-171050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/>
            </a:lvl2pPr>
            <a:lvl3pPr marL="855250" indent="-171050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/>
            </a:lvl3pPr>
            <a:lvl4pPr marL="1197349" indent="-171050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/>
            </a:lvl4pPr>
            <a:lvl5pPr marL="1539448" indent="-171050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911999" y="568621"/>
            <a:ext cx="5326857" cy="719139"/>
          </a:xfrm>
        </p:spPr>
        <p:txBody>
          <a:bodyPr>
            <a:normAutofit/>
          </a:bodyPr>
          <a:lstStyle>
            <a:lvl1pPr marL="0" indent="0" algn="ctr">
              <a:buNone/>
              <a:defRPr sz="3000" b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it-IT" dirty="0" err="1"/>
              <a:t>Slide’s</a:t>
            </a:r>
            <a:r>
              <a:rPr lang="it-IT" dirty="0"/>
              <a:t>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9"/>
          </p:nvPr>
        </p:nvSpPr>
        <p:spPr>
          <a:xfrm>
            <a:off x="3028950" y="6026048"/>
            <a:ext cx="3086100" cy="365125"/>
          </a:xfrm>
        </p:spPr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&gt; PJ05 Exe_05-02-V3-2.4 &gt; Jakobi (DLR (AT-One)) •  Open Day &gt; 23/11/2018</a:t>
            </a:r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>
          <a:xfrm>
            <a:off x="8367781" y="6021956"/>
            <a:ext cx="305963" cy="365125"/>
          </a:xfrm>
        </p:spPr>
        <p:txBody>
          <a:bodyPr/>
          <a:lstStyle/>
          <a:p>
            <a:fld id="{EFF373F9-D3E5-447A-8516-5CB2C7CA899A}" type="slidenum">
              <a:rPr lang="it-IT" smtClean="0">
                <a:solidFill>
                  <a:prstClr val="white"/>
                </a:solidFill>
              </a:rPr>
              <a:pPr/>
              <a:t>‹#›</a:t>
            </a:fld>
            <a:endParaRPr lang="it-I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1665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489" y="3886201"/>
            <a:ext cx="6311900" cy="1752600"/>
          </a:xfrm>
        </p:spPr>
        <p:txBody>
          <a:bodyPr/>
          <a:lstStyle>
            <a:lvl1pPr marL="0" indent="0" algn="l">
              <a:buNone/>
              <a:defRPr b="0" i="0">
                <a:solidFill>
                  <a:schemeClr val="bg1"/>
                </a:solidFill>
                <a:latin typeface="Calibri"/>
                <a:cs typeface="Calibri"/>
              </a:defRPr>
            </a:lvl1pPr>
            <a:lvl2pPr marL="407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4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17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290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362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3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0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58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080489" y="2713044"/>
            <a:ext cx="6311900" cy="1143001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95" y="136010"/>
            <a:ext cx="2257425" cy="1685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992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57201" y="6556407"/>
            <a:ext cx="4190999" cy="252000"/>
          </a:xfrm>
        </p:spPr>
        <p:txBody>
          <a:bodyPr/>
          <a:lstStyle/>
          <a:p>
            <a:r>
              <a:rPr lang="en-US" smtClean="0"/>
              <a:t>&gt; PJ05 Exe_05-02-V3-2.4 &gt; Jakobi (DLR (AT-One)) •  Open Day &gt; 23/11/2018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7FE137-0C1A-4C05-8B34-1D89C94DB81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522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pty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Objekt 3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2"/>
          <a:ext cx="158750" cy="1587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think-cell Folie" r:id="rId4" imgW="0" imgH="0" progId="TCLayout.ActiveDocument.1">
                  <p:embed/>
                </p:oleObj>
              </mc:Choice>
              <mc:Fallback>
                <p:oleObj name="think-cell Folie" r:id="rId4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"/>
                        <a:ext cx="158750" cy="15875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/>
          <p:cNvSpPr txBox="1"/>
          <p:nvPr userDrawn="1"/>
        </p:nvSpPr>
        <p:spPr>
          <a:xfrm>
            <a:off x="432001" y="1449002"/>
            <a:ext cx="2987871" cy="21544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35731" indent="-135731">
              <a:buFont typeface="Wingdings" panose="05000000000000000000" pitchFamily="2" charset="2"/>
              <a:buChar char="§"/>
            </a:pPr>
            <a:endParaRPr lang="de-DE" sz="1100" dirty="0">
              <a:solidFill>
                <a:srgbClr val="6E6E6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&gt; PJ05 Exe_05-02-V3-2.4 &gt; Jakobi (DLR (AT-One)) •  Open Day &gt; 23/11/2018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7FE137-0C1A-4C05-8B34-1D89C94DB814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993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&gt; PJ05 Exe_05-02-V3-2.4 &gt; Jakobi (DLR (AT-One)) •  Open Day &gt; 23/11/2018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7FE137-0C1A-4C05-8B34-1D89C94DB81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0029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&gt; PJ05 Exe_05-02-V3-2.4 &gt; Jakobi (DLR (AT-One)) •  Open Day &gt; 23/11/2018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7FE137-0C1A-4C05-8B34-1D89C94DB81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3530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&gt; PJ05 Exe_05-02-V3-2.4 &gt; Jakobi (DLR (AT-One)) •  Open Day &gt; 23/11/2018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7FE137-0C1A-4C05-8B34-1D89C94DB81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4407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&gt; PJ05 Exe_05-02-V3-2.4 &gt; Jakobi (DLR (AT-One)) •  Open Day &gt; 23/11/2018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7FE137-0C1A-4C05-8B34-1D89C94DB81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0372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87338"/>
            <a:ext cx="617037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7362967" cy="4525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&gt; PJ05 Exe_05-02-V3-2.4 &gt; Jakobi (DLR (AT-One)) •  Open Day &gt; 23/11/2018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7FE137-0C1A-4C05-8B34-1D89C94DB81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8137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26" Type="http://schemas.openxmlformats.org/officeDocument/2006/relationships/slideLayout" Target="../slideLayouts/slideLayout39.xml"/><Relationship Id="rId3" Type="http://schemas.openxmlformats.org/officeDocument/2006/relationships/slideLayout" Target="../slideLayouts/slideLayout16.xml"/><Relationship Id="rId21" Type="http://schemas.openxmlformats.org/officeDocument/2006/relationships/slideLayout" Target="../slideLayouts/slideLayout34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5" Type="http://schemas.openxmlformats.org/officeDocument/2006/relationships/slideLayout" Target="../slideLayouts/slideLayout38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slideLayout" Target="../slideLayouts/slideLayout33.xml"/><Relationship Id="rId29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2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23" Type="http://schemas.openxmlformats.org/officeDocument/2006/relationships/slideLayout" Target="../slideLayouts/slideLayout36.xml"/><Relationship Id="rId28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Relationship Id="rId22" Type="http://schemas.openxmlformats.org/officeDocument/2006/relationships/slideLayout" Target="../slideLayouts/slideLayout35.xml"/><Relationship Id="rId27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87338"/>
            <a:ext cx="6214262" cy="6247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594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4" name="Picture 3" descr="logosesarju-pos.eps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68" y="300038"/>
            <a:ext cx="1153136" cy="612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536627"/>
            <a:ext cx="9144000" cy="321373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1" y="6556407"/>
            <a:ext cx="4538132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&gt; PJ05 Exe_05-02-V3-2.4 &gt; Jakobi (DLR (AT-One)) •  Open Day &gt; 23/11/2018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12256" y="6556407"/>
            <a:ext cx="213360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707FE137-0C1A-4C05-8B34-1D89C94DB81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7141" y="300038"/>
            <a:ext cx="811544" cy="606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382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8" r:id="rId9"/>
    <p:sldLayoutId id="2147483659" r:id="rId10"/>
    <p:sldLayoutId id="2147483661" r:id="rId11"/>
    <p:sldLayoutId id="2147483662" r:id="rId12"/>
    <p:sldLayoutId id="2147483663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3200" b="1" i="0" kern="1200">
          <a:solidFill>
            <a:schemeClr val="tx2"/>
          </a:solidFill>
          <a:latin typeface="Calibri"/>
          <a:ea typeface="+mj-ea"/>
          <a:cs typeface="Calibri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Wingdings" charset="2"/>
        <a:buNone/>
        <a:defRPr sz="1800" b="0" i="0" kern="1200">
          <a:solidFill>
            <a:schemeClr val="tx1"/>
          </a:solidFill>
          <a:latin typeface="Calibri"/>
          <a:ea typeface="+mn-ea"/>
          <a:cs typeface="Calibri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Wingdings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4" y="287339"/>
            <a:ext cx="6653213" cy="1143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594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36628"/>
            <a:ext cx="9144000" cy="321373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2" y="6556407"/>
            <a:ext cx="3896435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&gt; PJ05 Exe_05-02-V3-2.4 &gt; Jakobi (DLR (AT-One)) •  Open Day &gt; 23/11/2018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12256" y="6556407"/>
            <a:ext cx="213360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707FE137-0C1A-4C05-8B34-1D89C94DB814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7" name="Picture 2" descr="D:\SESAR\2016 PJ05\Logo\_Final\PJ05_Remote_Tower_Logo_white_transparent.png"/>
          <p:cNvPicPr>
            <a:picLocks noChangeAspect="1" noChangeArrowheads="1"/>
          </p:cNvPicPr>
          <p:nvPr userDrawn="1"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3800" y="6551741"/>
            <a:ext cx="298450" cy="297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4004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  <p:sldLayoutId id="2147483683" r:id="rId19"/>
    <p:sldLayoutId id="2147483684" r:id="rId20"/>
    <p:sldLayoutId id="2147483685" r:id="rId21"/>
    <p:sldLayoutId id="2147483686" r:id="rId22"/>
    <p:sldLayoutId id="2147483687" r:id="rId23"/>
    <p:sldLayoutId id="2147483688" r:id="rId24"/>
    <p:sldLayoutId id="2147483689" r:id="rId25"/>
    <p:sldLayoutId id="2147483690" r:id="rId26"/>
    <p:sldLayoutId id="2147483691" r:id="rId27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3200" b="1" i="0" kern="1200">
          <a:solidFill>
            <a:schemeClr val="tx2"/>
          </a:solidFill>
          <a:latin typeface="Calibri"/>
          <a:ea typeface="+mj-ea"/>
          <a:cs typeface="Calibri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Wingdings" charset="2"/>
        <a:buNone/>
        <a:defRPr sz="1800" b="0" i="0" kern="1200">
          <a:solidFill>
            <a:schemeClr val="tx1"/>
          </a:solidFill>
          <a:latin typeface="Calibri"/>
          <a:ea typeface="+mn-ea"/>
          <a:cs typeface="Calibri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Wingdings" charset="2"/>
        <a:buChar char="§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lr.de/dlr/en/Portaldata/1/Resources/bilder/portal/braunschweig/scaled/Anreise_BS_hires.jpg" TargetMode="Externa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joern.jakobi@dlr.de" TargetMode="External"/><Relationship Id="rId2" Type="http://schemas.openxmlformats.org/officeDocument/2006/relationships/hyperlink" Target="mailto:Sylvia.Wohlgemuth@dlr.de" TargetMode="Externa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80489" y="2713038"/>
            <a:ext cx="7177246" cy="1143000"/>
          </a:xfrm>
        </p:spPr>
        <p:txBody>
          <a:bodyPr>
            <a:normAutofit fontScale="90000"/>
          </a:bodyPr>
          <a:lstStyle/>
          <a:p>
            <a:r>
              <a:rPr lang="en-GB" sz="5300" dirty="0" smtClean="0"/>
              <a:t>Open Day Invitation</a:t>
            </a:r>
            <a:r>
              <a:rPr lang="en-GB" sz="5300" dirty="0"/>
              <a:t/>
            </a:r>
            <a:br>
              <a:rPr lang="en-GB" sz="5300" dirty="0"/>
            </a:br>
            <a:r>
              <a:rPr lang="en-GB" b="0" dirty="0" smtClean="0"/>
              <a:t>PJ05 </a:t>
            </a:r>
            <a:r>
              <a:rPr lang="en-GB" b="0" dirty="0"/>
              <a:t>Multiple Remote for three </a:t>
            </a:r>
            <a:r>
              <a:rPr lang="en-GB" b="0" dirty="0" smtClean="0"/>
              <a:t>Airports</a:t>
            </a:r>
            <a:br>
              <a:rPr lang="en-GB" b="0" dirty="0" smtClean="0"/>
            </a:br>
            <a:r>
              <a:rPr lang="en-GB" b="0" dirty="0" smtClean="0"/>
              <a:t>EXE-05.02-V3-2.4</a:t>
            </a:r>
            <a:r>
              <a:rPr lang="en-GB" b="0" dirty="0"/>
              <a:t/>
            </a:r>
            <a:br>
              <a:rPr lang="en-GB" b="0" dirty="0"/>
            </a:br>
            <a:r>
              <a:rPr lang="en-GB" b="0" dirty="0" smtClean="0"/>
              <a:t>HungaroControl</a:t>
            </a:r>
            <a:r>
              <a:rPr lang="en-GB" b="0" dirty="0" smtClean="0"/>
              <a:t>, Frequentis</a:t>
            </a:r>
            <a:r>
              <a:rPr lang="en-GB" b="0" dirty="0"/>
              <a:t>, </a:t>
            </a:r>
            <a:r>
              <a:rPr lang="en-GB" b="0" dirty="0" smtClean="0"/>
              <a:t>DLR, SELEX</a:t>
            </a:r>
            <a:br>
              <a:rPr lang="en-GB" b="0" dirty="0" smtClean="0"/>
            </a:br>
            <a:r>
              <a:rPr lang="en-GB" b="0" dirty="0" smtClean="0"/>
              <a:t/>
            </a:r>
            <a:br>
              <a:rPr lang="en-GB" b="0" dirty="0" smtClean="0"/>
            </a:br>
            <a:r>
              <a:rPr lang="en-GB" b="0" dirty="0" smtClean="0"/>
              <a:t/>
            </a:r>
            <a:br>
              <a:rPr lang="en-GB" b="0" dirty="0" smtClean="0"/>
            </a:br>
            <a:r>
              <a:rPr lang="en-GB" b="0" dirty="0" smtClean="0"/>
              <a:t>DLR, Braunschweig</a:t>
            </a:r>
            <a:br>
              <a:rPr lang="en-GB" b="0" dirty="0" smtClean="0"/>
            </a:br>
            <a:r>
              <a:rPr lang="en-GB" b="0" dirty="0" smtClean="0"/>
              <a:t>Fr 23 Nov 2018</a:t>
            </a:r>
            <a:r>
              <a:rPr lang="en-GB" b="0" dirty="0"/>
              <a:t/>
            </a:r>
            <a:br>
              <a:rPr lang="en-GB" b="0" dirty="0"/>
            </a:br>
            <a:endParaRPr lang="en-US" dirty="0"/>
          </a:p>
        </p:txBody>
      </p:sp>
      <p:sp>
        <p:nvSpPr>
          <p:cNvPr id="5" name="Subtitle 1"/>
          <p:cNvSpPr txBox="1">
            <a:spLocks/>
          </p:cNvSpPr>
          <p:nvPr/>
        </p:nvSpPr>
        <p:spPr>
          <a:xfrm>
            <a:off x="1080489" y="5117951"/>
            <a:ext cx="6311900" cy="7450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Wingdings" charset="2"/>
              <a:buNone/>
              <a:defRPr sz="18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b="1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816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0" cy="0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90000" tIns="43200" rIns="90000" bIns="43200" rtlCol="0" anchor="ctr" anchorCtr="1">
            <a:noAutofit/>
          </a:bodyPr>
          <a:lstStyle/>
          <a:p>
            <a:pPr marL="0" marR="0" indent="-360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Tx/>
              <a:buFont typeface="Wingdings" pitchFamily="2" charset="2"/>
              <a:buNone/>
              <a:tabLst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0" cy="0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90000" tIns="43200" rIns="90000" bIns="43200" rtlCol="0" anchor="ctr" anchorCtr="1">
            <a:noAutofit/>
          </a:bodyPr>
          <a:lstStyle/>
          <a:p>
            <a:pPr marL="0" marR="0" indent="-360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Tx/>
              <a:buFont typeface="Wingdings" pitchFamily="2" charset="2"/>
              <a:buNone/>
              <a:tabLst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0" cy="0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90000" tIns="43200" rIns="90000" bIns="43200" rtlCol="0" anchor="ctr" anchorCtr="1">
            <a:noAutofit/>
          </a:bodyPr>
          <a:lstStyle/>
          <a:p>
            <a:pPr marL="0" marR="0" indent="-360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Tx/>
              <a:buFont typeface="Wingdings" pitchFamily="2" charset="2"/>
              <a:buNone/>
              <a:tabLst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0" cy="0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90000" tIns="43200" rIns="90000" bIns="43200" rtlCol="0" anchor="ctr" anchorCtr="1">
            <a:noAutofit/>
          </a:bodyPr>
          <a:lstStyle/>
          <a:p>
            <a:pPr marL="0" marR="0" indent="-360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Tx/>
              <a:buFont typeface="Wingdings" pitchFamily="2" charset="2"/>
              <a:buNone/>
              <a:tabLst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0" cy="0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90000" tIns="43200" rIns="90000" bIns="43200" rtlCol="0" anchor="ctr" anchorCtr="1">
            <a:noAutofit/>
          </a:bodyPr>
          <a:lstStyle/>
          <a:p>
            <a:pPr marL="0" marR="0" indent="-360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Tx/>
              <a:buFont typeface="Wingdings" pitchFamily="2" charset="2"/>
              <a:buNone/>
              <a:tabLst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0" cy="0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90000" tIns="43200" rIns="90000" bIns="43200" rtlCol="0" anchor="ctr" anchorCtr="1">
            <a:noAutofit/>
          </a:bodyPr>
          <a:lstStyle/>
          <a:p>
            <a:pPr marL="0" marR="0" indent="-360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Tx/>
              <a:buFont typeface="Wingdings" pitchFamily="2" charset="2"/>
              <a:buNone/>
              <a:tabLst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0" cy="0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90000" tIns="43200" rIns="90000" bIns="43200" rtlCol="0" anchor="ctr" anchorCtr="1">
            <a:noAutofit/>
          </a:bodyPr>
          <a:lstStyle/>
          <a:p>
            <a:pPr marL="0" marR="0" indent="-360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Tx/>
              <a:buFont typeface="Wingdings" pitchFamily="2" charset="2"/>
              <a:buNone/>
              <a:tabLst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0" cy="0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90000" tIns="43200" rIns="90000" bIns="43200" rtlCol="0" anchor="ctr" anchorCtr="1">
            <a:noAutofit/>
          </a:bodyPr>
          <a:lstStyle/>
          <a:p>
            <a:pPr marL="0" marR="0" indent="-360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Tx/>
              <a:buFont typeface="Wingdings" pitchFamily="2" charset="2"/>
              <a:buNone/>
              <a:tabLst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0"/>
            <a:ext cx="0" cy="0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90000" tIns="43200" rIns="90000" bIns="43200" rtlCol="0" anchor="ctr" anchorCtr="1">
            <a:noAutofit/>
          </a:bodyPr>
          <a:lstStyle/>
          <a:p>
            <a:pPr marL="0" marR="0" indent="-360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Tx/>
              <a:buFont typeface="Wingdings" pitchFamily="2" charset="2"/>
              <a:buNone/>
              <a:tabLst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0"/>
            <a:ext cx="0" cy="0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90000" tIns="43200" rIns="90000" bIns="43200" rtlCol="0" anchor="ctr" anchorCtr="1">
            <a:noAutofit/>
          </a:bodyPr>
          <a:lstStyle/>
          <a:p>
            <a:pPr marL="0" marR="0" indent="-360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Tx/>
              <a:buFont typeface="Wingdings" pitchFamily="2" charset="2"/>
              <a:buNone/>
              <a:tabLst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0"/>
            <a:ext cx="0" cy="0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90000" tIns="43200" rIns="90000" bIns="43200" rtlCol="0" anchor="ctr" anchorCtr="1">
            <a:noAutofit/>
          </a:bodyPr>
          <a:lstStyle/>
          <a:p>
            <a:pPr marL="0" marR="0" indent="-360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Tx/>
              <a:buFont typeface="Wingdings" pitchFamily="2" charset="2"/>
              <a:buNone/>
              <a:tabLst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74CBCBF4-ED90-4FAB-AABB-1854EFC8FF6A}"/>
              </a:ext>
            </a:extLst>
          </p:cNvPr>
          <p:cNvGrpSpPr/>
          <p:nvPr/>
        </p:nvGrpSpPr>
        <p:grpSpPr>
          <a:xfrm>
            <a:off x="515975" y="2905088"/>
            <a:ext cx="4999511" cy="3330083"/>
            <a:chOff x="330906" y="1602055"/>
            <a:chExt cx="5597547" cy="3059356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xmlns="" id="{06A6C44D-EC22-47E6-86CE-277396C74882}"/>
                </a:ext>
              </a:extLst>
            </p:cNvPr>
            <p:cNvGrpSpPr/>
            <p:nvPr/>
          </p:nvGrpSpPr>
          <p:grpSpPr>
            <a:xfrm>
              <a:off x="330906" y="1602055"/>
              <a:ext cx="5597547" cy="3059356"/>
              <a:chOff x="268974" y="1602055"/>
              <a:chExt cx="5597547" cy="3059356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xmlns="" id="{E4122F78-4BEC-4FD2-B03D-FC9083081FF8}"/>
                  </a:ext>
                </a:extLst>
              </p:cNvPr>
              <p:cNvGrpSpPr/>
              <p:nvPr/>
            </p:nvGrpSpPr>
            <p:grpSpPr>
              <a:xfrm>
                <a:off x="268974" y="1602055"/>
                <a:ext cx="5597547" cy="3059356"/>
                <a:chOff x="251520" y="1577131"/>
                <a:chExt cx="5597547" cy="3059356"/>
              </a:xfrm>
            </p:grpSpPr>
            <p:pic>
              <p:nvPicPr>
                <p:cNvPr id="44" name="Picture 7" descr="D:\_remote_tower_videos\3d_views\Country-View_Bilder fu¦êr Powerpoint\Country-View_Remote-Center.pn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23728" y="1708592"/>
                  <a:ext cx="2226854" cy="108606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45" name="Straight Connector 44"/>
                <p:cNvCxnSpPr/>
                <p:nvPr/>
              </p:nvCxnSpPr>
              <p:spPr>
                <a:xfrm flipV="1">
                  <a:off x="1609324" y="2290804"/>
                  <a:ext cx="874444" cy="4904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 flipH="1" flipV="1">
                  <a:off x="3635896" y="2520476"/>
                  <a:ext cx="740061" cy="125953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48" name="Picture 3" descr="D:\_opportunities\_template\graphics_pics\Country-View_Bilder fu¦êr Powerpoint\Airport_rechts_ohneKameraturm.png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180000">
                  <a:off x="580045" y="3484359"/>
                  <a:ext cx="2054747" cy="115212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0" name="Picture 7" descr="D:\_opportunities\_template\graphics_pics\Country-View_Bilder fu¦êr Powerpoint\Airport_links_ohneKameraturm.png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15828" y="1801124"/>
                  <a:ext cx="1627880" cy="71935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51" name="Straight Connector 50"/>
                <p:cNvCxnSpPr/>
                <p:nvPr/>
              </p:nvCxnSpPr>
              <p:spPr>
                <a:xfrm flipV="1">
                  <a:off x="1705095" y="2520476"/>
                  <a:ext cx="1210721" cy="144464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TextBox 51"/>
                <p:cNvSpPr txBox="1"/>
                <p:nvPr/>
              </p:nvSpPr>
              <p:spPr>
                <a:xfrm>
                  <a:off x="2468386" y="1577131"/>
                  <a:ext cx="1882197" cy="321272"/>
                </a:xfrm>
                <a:prstGeom prst="rect">
                  <a:avLst/>
                </a:prstGeom>
                <a:noFill/>
              </p:spPr>
              <p:txBody>
                <a:bodyPr wrap="square" lIns="36000" tIns="36000" rIns="36000" bIns="36000" rtlCol="0" anchor="ctr" anchorCtr="1">
                  <a:spAutoFit/>
                </a:bodyPr>
                <a:lstStyle/>
                <a:p>
                  <a:pPr marL="0" marR="0" indent="-360000" algn="ctr" defTabSz="914400" rtl="0" eaLnBrk="1" fontAlgn="base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3399"/>
                    </a:buClr>
                    <a:buSzTx/>
                    <a:buFont typeface="Wingdings" pitchFamily="2" charset="2"/>
                    <a:buNone/>
                    <a:tabLst/>
                  </a:pPr>
                  <a:r>
                    <a:rPr kumimoji="0" lang="en-GB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chemeClr val="tx1">
                          <a:lumMod val="75000"/>
                        </a:schemeClr>
                      </a:solidFill>
                      <a:effectLst/>
                      <a:uLnTx/>
                      <a:uFillTx/>
                    </a:rPr>
                    <a:t>RTC </a:t>
                  </a:r>
                  <a:r>
                    <a:rPr kumimoji="0" lang="de-AT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chemeClr val="tx1">
                          <a:lumMod val="75000"/>
                        </a:schemeClr>
                      </a:solidFill>
                      <a:effectLst/>
                      <a:uLnTx/>
                      <a:uFillTx/>
                    </a:rPr>
                    <a:t>Budapest</a:t>
                  </a:r>
                  <a:endParaRPr kumimoji="0" lang="en-GB" sz="20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</a:schemeClr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" name="TextBox 52"/>
                <p:cNvSpPr txBox="1"/>
                <p:nvPr/>
              </p:nvSpPr>
              <p:spPr>
                <a:xfrm>
                  <a:off x="251520" y="1590838"/>
                  <a:ext cx="553420" cy="270376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none" lIns="36000" tIns="36000" rIns="36000" bIns="36000" rtlCol="0" anchor="ctr" anchorCtr="1">
                  <a:spAutoFit/>
                </a:bodyPr>
                <a:lstStyle/>
                <a:p>
                  <a:pPr marL="0" marR="0" indent="-360000" defTabSz="914400" rtl="0" eaLnBrk="1" fontAlgn="base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3399"/>
                    </a:buClr>
                    <a:buSzTx/>
                    <a:buFont typeface="Wingdings" pitchFamily="2" charset="2"/>
                    <a:buNone/>
                    <a:tabLst/>
                  </a:pPr>
                  <a:r>
                    <a:rPr kumimoji="0" lang="en-GB" sz="16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chemeClr val="tx1">
                          <a:lumMod val="75000"/>
                        </a:schemeClr>
                      </a:solidFill>
                      <a:effectLst/>
                      <a:uLnTx/>
                      <a:uFillTx/>
                    </a:rPr>
                    <a:t>Papa</a:t>
                  </a:r>
                </a:p>
              </p:txBody>
            </p:sp>
            <p:pic>
              <p:nvPicPr>
                <p:cNvPr id="54" name="Picture 3" descr="D:\_opportunities\_template\graphics_pics\Country-View_Bilder fu¦êr Powerpoint\Airport_rechts_ohneKameraturm.png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180000">
                  <a:off x="3486024" y="3358142"/>
                  <a:ext cx="2363043" cy="121395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55" name="TextBox 54"/>
                <p:cNvSpPr txBox="1"/>
                <p:nvPr/>
              </p:nvSpPr>
              <p:spPr>
                <a:xfrm>
                  <a:off x="4050746" y="2877846"/>
                  <a:ext cx="1755424" cy="270376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lIns="36000" tIns="36000" rIns="36000" bIns="36000" rtlCol="0" anchor="ctr" anchorCtr="1">
                  <a:spAutoFit/>
                </a:bodyPr>
                <a:lstStyle/>
                <a:p>
                  <a:pPr marL="0" marR="0" indent="-360000" defTabSz="914400" rtl="0" eaLnBrk="1" fontAlgn="base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3399"/>
                    </a:buClr>
                    <a:buSzTx/>
                    <a:buFont typeface="Wingdings" pitchFamily="2" charset="2"/>
                    <a:buNone/>
                    <a:tabLst/>
                  </a:pPr>
                  <a:r>
                    <a:rPr kumimoji="0" lang="en-GB" sz="16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chemeClr val="tx1">
                          <a:lumMod val="75000"/>
                        </a:schemeClr>
                      </a:solidFill>
                      <a:effectLst/>
                      <a:uLnTx/>
                      <a:uFillTx/>
                    </a:rPr>
                    <a:t>Budapest</a:t>
                  </a:r>
                  <a:endParaRPr kumimoji="0" lang="en-GB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tx1">
                        <a:lumMod val="75000"/>
                      </a:schemeClr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" name="TextBox 55"/>
                <p:cNvSpPr txBox="1"/>
                <p:nvPr/>
              </p:nvSpPr>
              <p:spPr>
                <a:xfrm>
                  <a:off x="335029" y="3210825"/>
                  <a:ext cx="1608679" cy="270376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lIns="36000" tIns="36000" rIns="36000" bIns="36000" rtlCol="0" anchor="ctr" anchorCtr="1">
                  <a:spAutoFit/>
                </a:bodyPr>
                <a:lstStyle/>
                <a:p>
                  <a:pPr indent="-360000" defTabSz="914400" fontAlgn="base">
                    <a:lnSpc>
                      <a:spcPct val="90000"/>
                    </a:lnSpc>
                    <a:buClr>
                      <a:srgbClr val="003399"/>
                    </a:buClr>
                  </a:pPr>
                  <a:r>
                    <a:rPr lang="de-AT" sz="1600" b="1" kern="0" dirty="0" smtClean="0">
                      <a:solidFill>
                        <a:schemeClr val="tx1">
                          <a:lumMod val="75000"/>
                        </a:schemeClr>
                      </a:solidFill>
                    </a:rPr>
                    <a:t>Debrecen</a:t>
                  </a:r>
                </a:p>
              </p:txBody>
            </p:sp>
          </p:grpSp>
          <p:pic>
            <p:nvPicPr>
              <p:cNvPr id="43" name="Picture 3" descr="D:\_remote_tower_videos\3d_views\Country-View_Bilder fu¦êr Powerpoint\Airport_rechts.png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-300000">
                <a:off x="4360088" y="3347480"/>
                <a:ext cx="394017" cy="75210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0" name="Picture 4" descr="D:\_remote_tower_videos\3d_views\Country-View_Bilder fu¦êr Powerpoint\Airport_links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120000">
              <a:off x="1297792" y="1701727"/>
              <a:ext cx="380473" cy="665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3" descr="D:\_remote_tower_videos\3d_views\Country-View_Bilder fu¦êr Powerpoint\Airport_rechts.pn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-360000">
              <a:off x="1346835" y="3491140"/>
              <a:ext cx="375286" cy="6903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7" name="Titel 37"/>
          <p:cNvSpPr>
            <a:spLocks noGrp="1"/>
          </p:cNvSpPr>
          <p:nvPr>
            <p:ph type="title"/>
          </p:nvPr>
        </p:nvSpPr>
        <p:spPr>
          <a:xfrm>
            <a:off x="457200" y="287338"/>
            <a:ext cx="6563031" cy="6247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PJ.05 Schedule reg. </a:t>
            </a:r>
            <a:r>
              <a:rPr lang="en-GB" dirty="0" smtClean="0"/>
              <a:t>FRQ/DLR platform</a:t>
            </a:r>
            <a:endParaRPr lang="en-GB" dirty="0"/>
          </a:p>
        </p:txBody>
      </p:sp>
      <p:sp>
        <p:nvSpPr>
          <p:cNvPr id="58" name="Content Placeholder 2">
            <a:extLst>
              <a:ext uri="{FF2B5EF4-FFF2-40B4-BE49-F238E27FC236}">
                <a16:creationId xmlns:a16="http://schemas.microsoft.com/office/drawing/2014/main" xmlns="" id="{6BB0E725-0617-429F-97C8-8373DC545E48}"/>
              </a:ext>
            </a:extLst>
          </p:cNvPr>
          <p:cNvSpPr txBox="1">
            <a:spLocks/>
          </p:cNvSpPr>
          <p:nvPr/>
        </p:nvSpPr>
        <p:spPr bwMode="auto">
          <a:xfrm>
            <a:off x="543385" y="1142345"/>
            <a:ext cx="8276150" cy="1433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79388" indent="-179388"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bg2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8788" indent="-228600"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Lucida Grande"/>
              <a:buChar char="-"/>
              <a:defRPr sz="1600" kern="1200">
                <a:solidFill>
                  <a:schemeClr val="bg2"/>
                </a:solidFill>
                <a:latin typeface="+mn-lt"/>
                <a:ea typeface="ヒラギノ角ゴ Pro W3" charset="0"/>
                <a:cs typeface="ヒラギノ角ゴ Pro W3"/>
              </a:defRPr>
            </a:lvl2pPr>
            <a:lvl3pPr marL="630238" indent="-171450"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Arial" charset="0"/>
              <a:buChar char="•"/>
              <a:defRPr sz="1600" kern="1200">
                <a:solidFill>
                  <a:schemeClr val="bg2"/>
                </a:solidFill>
                <a:latin typeface="+mn-lt"/>
                <a:ea typeface="ヒラギノ角ゴ Pro W3" charset="0"/>
                <a:cs typeface="ヒラギノ角ゴ Pro W3"/>
              </a:defRPr>
            </a:lvl3pPr>
            <a:lvl4pPr marL="893763" indent="-209550"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Lucida Grande"/>
              <a:buChar char="-"/>
              <a:defRPr sz="1400" kern="1200">
                <a:solidFill>
                  <a:schemeClr val="bg2"/>
                </a:solidFill>
                <a:latin typeface="+mn-lt"/>
                <a:ea typeface="ヒラギノ角ゴ Pro W3" charset="0"/>
                <a:cs typeface="ヒラギノ角ゴ Pro W3"/>
              </a:defRPr>
            </a:lvl4pPr>
            <a:lvl5pPr marL="1073150" indent="-160338"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Arial" charset="0"/>
              <a:buChar char="•"/>
              <a:defRPr sz="1400" kern="1200">
                <a:solidFill>
                  <a:schemeClr val="bg2"/>
                </a:solidFill>
                <a:latin typeface="+mn-lt"/>
                <a:ea typeface="ヒラギノ角ゴ Pro W3" charset="0"/>
                <a:cs typeface="ヒラギノ角ゴ Pro W3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PJ.05-02 V2 </a:t>
            </a:r>
            <a:r>
              <a:rPr lang="en-US" sz="1400" dirty="0">
                <a:solidFill>
                  <a:schemeClr val="tx1"/>
                </a:solidFill>
              </a:rPr>
              <a:t>Simulation in </a:t>
            </a:r>
            <a:r>
              <a:rPr lang="en-US" sz="1400" dirty="0" err="1">
                <a:solidFill>
                  <a:schemeClr val="tx1"/>
                </a:solidFill>
              </a:rPr>
              <a:t>Braunschweig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		(</a:t>
            </a:r>
            <a:r>
              <a:rPr lang="en-US" sz="1400" dirty="0">
                <a:solidFill>
                  <a:schemeClr val="tx1"/>
                </a:solidFill>
              </a:rPr>
              <a:t>HC, DLR,FRQ, SELEX)	</a:t>
            </a:r>
            <a:r>
              <a:rPr lang="en-US" sz="1400" dirty="0" smtClean="0">
                <a:solidFill>
                  <a:schemeClr val="tx1"/>
                </a:solidFill>
              </a:rPr>
              <a:t>	Nov </a:t>
            </a:r>
            <a:r>
              <a:rPr lang="en-US" sz="1400" dirty="0">
                <a:solidFill>
                  <a:schemeClr val="tx1"/>
                </a:solidFill>
              </a:rPr>
              <a:t>2017 </a:t>
            </a:r>
            <a:r>
              <a:rPr lang="en-US" sz="1600" dirty="0">
                <a:solidFill>
                  <a:srgbClr val="00B050"/>
                </a:solidFill>
                <a:sym typeface="Wingdings"/>
              </a:rPr>
              <a:t>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tx1"/>
                </a:solidFill>
              </a:rPr>
              <a:t>PJ.05-02 </a:t>
            </a:r>
            <a:r>
              <a:rPr lang="en-US" sz="1400" dirty="0" smtClean="0">
                <a:solidFill>
                  <a:schemeClr val="tx1"/>
                </a:solidFill>
              </a:rPr>
              <a:t>V2 </a:t>
            </a:r>
            <a:r>
              <a:rPr lang="en-US" sz="1400" dirty="0">
                <a:solidFill>
                  <a:schemeClr val="tx1"/>
                </a:solidFill>
              </a:rPr>
              <a:t>Simulation in </a:t>
            </a:r>
            <a:r>
              <a:rPr lang="en-US" sz="1400" dirty="0" err="1" smtClean="0">
                <a:solidFill>
                  <a:schemeClr val="tx1"/>
                </a:solidFill>
              </a:rPr>
              <a:t>Braunschweig</a:t>
            </a:r>
            <a:r>
              <a:rPr lang="en-US" sz="1400" dirty="0" smtClean="0">
                <a:solidFill>
                  <a:schemeClr val="tx1"/>
                </a:solidFill>
              </a:rPr>
              <a:t>		 </a:t>
            </a:r>
            <a:r>
              <a:rPr lang="en-US" sz="1400" dirty="0">
                <a:solidFill>
                  <a:schemeClr val="tx1"/>
                </a:solidFill>
              </a:rPr>
              <a:t>(ON, DLR, FRQ)</a:t>
            </a:r>
            <a:r>
              <a:rPr lang="en-US" sz="1400" dirty="0">
                <a:solidFill>
                  <a:schemeClr val="tx1"/>
                </a:solidFill>
              </a:rPr>
              <a:t>		</a:t>
            </a:r>
            <a:r>
              <a:rPr lang="en-US" sz="1400" dirty="0" smtClean="0">
                <a:solidFill>
                  <a:schemeClr val="tx1"/>
                </a:solidFill>
              </a:rPr>
              <a:t>	</a:t>
            </a:r>
            <a:r>
              <a:rPr lang="en-US" sz="1400" dirty="0" smtClean="0">
                <a:solidFill>
                  <a:schemeClr val="tx1"/>
                </a:solidFill>
              </a:rPr>
              <a:t>March 2018 </a:t>
            </a:r>
            <a:r>
              <a:rPr lang="en-US" sz="1400" dirty="0">
                <a:solidFill>
                  <a:srgbClr val="00B050"/>
                </a:solidFill>
                <a:sym typeface="Wingdings"/>
              </a:rPr>
              <a:t></a:t>
            </a:r>
            <a:endParaRPr lang="en-US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de-DE" sz="1600" b="1" dirty="0">
                <a:solidFill>
                  <a:schemeClr val="tx1"/>
                </a:solidFill>
              </a:rPr>
              <a:t>PJ.05-02 V3 Simulation </a:t>
            </a:r>
            <a:r>
              <a:rPr lang="en-US" sz="1600" b="1" dirty="0">
                <a:solidFill>
                  <a:schemeClr val="tx1"/>
                </a:solidFill>
              </a:rPr>
              <a:t>in </a:t>
            </a:r>
            <a:r>
              <a:rPr lang="en-US" sz="1600" b="1" dirty="0" err="1">
                <a:solidFill>
                  <a:schemeClr val="tx1"/>
                </a:solidFill>
              </a:rPr>
              <a:t>Braunschweig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b="1" dirty="0" smtClean="0">
                <a:solidFill>
                  <a:schemeClr val="tx1"/>
                </a:solidFill>
              </a:rPr>
              <a:t>	(HC,DLR</a:t>
            </a:r>
            <a:r>
              <a:rPr lang="en-US" sz="1600" b="1" dirty="0">
                <a:solidFill>
                  <a:schemeClr val="tx1"/>
                </a:solidFill>
              </a:rPr>
              <a:t>, FRQ, SELEX</a:t>
            </a:r>
            <a:r>
              <a:rPr lang="en-US" sz="1600" b="1" dirty="0" smtClean="0">
                <a:solidFill>
                  <a:schemeClr val="tx1"/>
                </a:solidFill>
              </a:rPr>
              <a:t>)	</a:t>
            </a:r>
            <a:r>
              <a:rPr lang="en-US" sz="1600" b="1" dirty="0">
                <a:solidFill>
                  <a:schemeClr val="tx1"/>
                </a:solidFill>
              </a:rPr>
              <a:t>	Nov 2018</a:t>
            </a:r>
          </a:p>
          <a:p>
            <a:pPr marL="0" lvl="0" indent="0">
              <a:buNone/>
            </a:pPr>
            <a:r>
              <a:rPr lang="de-DE" sz="1400" dirty="0" smtClean="0">
                <a:solidFill>
                  <a:schemeClr val="tx1"/>
                </a:solidFill>
              </a:rPr>
              <a:t>PJ.05-03 V2 </a:t>
            </a:r>
            <a:r>
              <a:rPr lang="de-DE" sz="1400" dirty="0">
                <a:solidFill>
                  <a:schemeClr val="tx1"/>
                </a:solidFill>
              </a:rPr>
              <a:t>Simulation </a:t>
            </a:r>
            <a:r>
              <a:rPr lang="en-US" sz="1400" dirty="0">
                <a:solidFill>
                  <a:schemeClr val="tx1"/>
                </a:solidFill>
              </a:rPr>
              <a:t>in </a:t>
            </a:r>
            <a:r>
              <a:rPr lang="en-US" sz="1400" dirty="0" err="1">
                <a:solidFill>
                  <a:schemeClr val="tx1"/>
                </a:solidFill>
              </a:rPr>
              <a:t>Braunschweig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		(ON, DLR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smtClean="0">
                <a:solidFill>
                  <a:schemeClr val="tx1"/>
                </a:solidFill>
              </a:rPr>
              <a:t>FRQ)	</a:t>
            </a:r>
            <a:r>
              <a:rPr lang="en-US" sz="1400" dirty="0">
                <a:solidFill>
                  <a:schemeClr val="tx1"/>
                </a:solidFill>
              </a:rPr>
              <a:t>	</a:t>
            </a:r>
            <a:r>
              <a:rPr lang="en-US" sz="1400" dirty="0" smtClean="0">
                <a:solidFill>
                  <a:schemeClr val="tx1"/>
                </a:solidFill>
              </a:rPr>
              <a:t>	Dec 2018</a:t>
            </a:r>
          </a:p>
          <a:p>
            <a:pPr marL="0" lvl="0" indent="0"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PJ.05-02 </a:t>
            </a:r>
            <a:r>
              <a:rPr lang="en-US" sz="1400" dirty="0">
                <a:solidFill>
                  <a:schemeClr val="tx1"/>
                </a:solidFill>
              </a:rPr>
              <a:t>V3 </a:t>
            </a:r>
            <a:r>
              <a:rPr lang="en-US" sz="1400" dirty="0">
                <a:solidFill>
                  <a:schemeClr val="tx1"/>
                </a:solidFill>
              </a:rPr>
              <a:t>Shadow Mode at RTC Budapest </a:t>
            </a:r>
            <a:r>
              <a:rPr lang="en-US" sz="1400" dirty="0" smtClean="0">
                <a:solidFill>
                  <a:schemeClr val="tx1"/>
                </a:solidFill>
              </a:rPr>
              <a:t>		(</a:t>
            </a:r>
            <a:r>
              <a:rPr lang="en-US" sz="1400" dirty="0">
                <a:solidFill>
                  <a:schemeClr val="tx1"/>
                </a:solidFill>
              </a:rPr>
              <a:t>HC, FRQ)		</a:t>
            </a:r>
            <a:r>
              <a:rPr lang="en-US" sz="1400" dirty="0" smtClean="0">
                <a:solidFill>
                  <a:schemeClr val="tx1"/>
                </a:solidFill>
              </a:rPr>
              <a:t>		Mar </a:t>
            </a:r>
            <a:r>
              <a:rPr lang="en-US" sz="1400" dirty="0">
                <a:solidFill>
                  <a:schemeClr val="tx1"/>
                </a:solidFill>
              </a:rPr>
              <a:t>2019</a:t>
            </a:r>
            <a:endParaRPr lang="en-US" sz="1400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7FE137-0C1A-4C05-8B34-1D89C94DB814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&gt; PJ05 Exe_05-02-V3-2.4 &gt; Jakobi (DLR (AT-One)) •  Open Day &gt; 23/11/2018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04814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37">
            <a:extLst>
              <a:ext uri="{FF2B5EF4-FFF2-40B4-BE49-F238E27FC236}">
                <a16:creationId xmlns="" xmlns:a16="http://schemas.microsoft.com/office/drawing/2014/main" id="{7E6CA27E-BEE7-49F6-9FBE-99A7492AE1D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V="1">
            <a:off x="0" y="1691645"/>
            <a:ext cx="5678446" cy="5166359"/>
          </a:xfrm>
          <a:custGeom>
            <a:avLst/>
            <a:gdLst>
              <a:gd name="connsiteX0" fmla="*/ 0 w 7571262"/>
              <a:gd name="connsiteY0" fmla="*/ 5166360 h 5166360"/>
              <a:gd name="connsiteX1" fmla="*/ 7571262 w 7571262"/>
              <a:gd name="connsiteY1" fmla="*/ 5166360 h 5166360"/>
              <a:gd name="connsiteX2" fmla="*/ 5177382 w 7571262"/>
              <a:gd name="connsiteY2" fmla="*/ 0 h 5166360"/>
              <a:gd name="connsiteX3" fmla="*/ 5171159 w 7571262"/>
              <a:gd name="connsiteY3" fmla="*/ 0 h 5166360"/>
              <a:gd name="connsiteX4" fmla="*/ 3981368 w 7571262"/>
              <a:gd name="connsiteY4" fmla="*/ 0 h 5166360"/>
              <a:gd name="connsiteX5" fmla="*/ 2331323 w 7571262"/>
              <a:gd name="connsiteY5" fmla="*/ 0 h 5166360"/>
              <a:gd name="connsiteX6" fmla="*/ 0 w 7571262"/>
              <a:gd name="connsiteY6" fmla="*/ 0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71262" h="5166360">
                <a:moveTo>
                  <a:pt x="0" y="5166360"/>
                </a:moveTo>
                <a:lnTo>
                  <a:pt x="7571262" y="5166360"/>
                </a:lnTo>
                <a:lnTo>
                  <a:pt x="5177382" y="0"/>
                </a:lnTo>
                <a:lnTo>
                  <a:pt x="5171159" y="0"/>
                </a:lnTo>
                <a:lnTo>
                  <a:pt x="3981368" y="0"/>
                </a:lnTo>
                <a:lnTo>
                  <a:pt x="2331323" y="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0251CC2B-A139-4A94-ABB0-DA69FB655F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16"/>
          <a:stretch/>
        </p:blipFill>
        <p:spPr>
          <a:xfrm>
            <a:off x="4940503" y="1690688"/>
            <a:ext cx="4203503" cy="2501837"/>
          </a:xfrm>
          <a:custGeom>
            <a:avLst/>
            <a:gdLst>
              <a:gd name="connsiteX0" fmla="*/ 1159248 w 5604670"/>
              <a:gd name="connsiteY0" fmla="*/ 0 h 2501837"/>
              <a:gd name="connsiteX1" fmla="*/ 5604670 w 5604670"/>
              <a:gd name="connsiteY1" fmla="*/ 0 h 2501837"/>
              <a:gd name="connsiteX2" fmla="*/ 5604670 w 5604670"/>
              <a:gd name="connsiteY2" fmla="*/ 2501837 h 2501837"/>
              <a:gd name="connsiteX3" fmla="*/ 0 w 5604670"/>
              <a:gd name="connsiteY3" fmla="*/ 2501837 h 2501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4670" h="2501837">
                <a:moveTo>
                  <a:pt x="1159248" y="0"/>
                </a:moveTo>
                <a:lnTo>
                  <a:pt x="5604670" y="0"/>
                </a:lnTo>
                <a:lnTo>
                  <a:pt x="5604670" y="2501837"/>
                </a:lnTo>
                <a:lnTo>
                  <a:pt x="0" y="2501837"/>
                </a:lnTo>
                <a:close/>
              </a:path>
            </a:pathLst>
          </a:custGeom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1FA1A3C6-6F8E-45F9-B3EC-BA9BE760F31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>
          <a:xfrm>
            <a:off x="3593306" y="4357119"/>
            <a:ext cx="3428068" cy="2500884"/>
          </a:xfrm>
          <a:custGeom>
            <a:avLst/>
            <a:gdLst>
              <a:gd name="connsiteX0" fmla="*/ 1717230 w 4570758"/>
              <a:gd name="connsiteY0" fmla="*/ 0 h 2500884"/>
              <a:gd name="connsiteX1" fmla="*/ 4570758 w 4570758"/>
              <a:gd name="connsiteY1" fmla="*/ 0 h 2500884"/>
              <a:gd name="connsiteX2" fmla="*/ 3411951 w 4570758"/>
              <a:gd name="connsiteY2" fmla="*/ 2500884 h 2500884"/>
              <a:gd name="connsiteX3" fmla="*/ 3405728 w 4570758"/>
              <a:gd name="connsiteY3" fmla="*/ 2500884 h 2500884"/>
              <a:gd name="connsiteX4" fmla="*/ 2215937 w 4570758"/>
              <a:gd name="connsiteY4" fmla="*/ 2500884 h 2500884"/>
              <a:gd name="connsiteX5" fmla="*/ 565892 w 4570758"/>
              <a:gd name="connsiteY5" fmla="*/ 2500884 h 2500884"/>
              <a:gd name="connsiteX6" fmla="*/ 0 w 4570758"/>
              <a:gd name="connsiteY6" fmla="*/ 2500884 h 2500884"/>
              <a:gd name="connsiteX7" fmla="*/ 0 w 4570758"/>
              <a:gd name="connsiteY7" fmla="*/ 2500883 h 2500884"/>
              <a:gd name="connsiteX8" fmla="*/ 552186 w 4570758"/>
              <a:gd name="connsiteY8" fmla="*/ 2500883 h 2500884"/>
              <a:gd name="connsiteX9" fmla="*/ 558423 w 4570758"/>
              <a:gd name="connsiteY9" fmla="*/ 2500883 h 2500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70758" h="2500884">
                <a:moveTo>
                  <a:pt x="1717230" y="0"/>
                </a:moveTo>
                <a:lnTo>
                  <a:pt x="4570758" y="0"/>
                </a:lnTo>
                <a:lnTo>
                  <a:pt x="3411951" y="2500884"/>
                </a:lnTo>
                <a:lnTo>
                  <a:pt x="3405728" y="2500884"/>
                </a:lnTo>
                <a:lnTo>
                  <a:pt x="2215937" y="2500884"/>
                </a:lnTo>
                <a:lnTo>
                  <a:pt x="565892" y="2500884"/>
                </a:lnTo>
                <a:lnTo>
                  <a:pt x="0" y="2500884"/>
                </a:lnTo>
                <a:lnTo>
                  <a:pt x="0" y="2500883"/>
                </a:lnTo>
                <a:lnTo>
                  <a:pt x="552186" y="2500883"/>
                </a:lnTo>
                <a:lnTo>
                  <a:pt x="558423" y="2500883"/>
                </a:lnTo>
                <a:close/>
              </a:path>
            </a:pathLst>
          </a:cu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8096B660-6276-4F27-83CA-11D510E4CC1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7761" y="4357119"/>
            <a:ext cx="3276245" cy="2500884"/>
          </a:xfrm>
          <a:custGeom>
            <a:avLst/>
            <a:gdLst>
              <a:gd name="connsiteX0" fmla="*/ 1717230 w 4368327"/>
              <a:gd name="connsiteY0" fmla="*/ 0 h 2500884"/>
              <a:gd name="connsiteX1" fmla="*/ 4368327 w 4368327"/>
              <a:gd name="connsiteY1" fmla="*/ 0 h 2500884"/>
              <a:gd name="connsiteX2" fmla="*/ 4368327 w 4368327"/>
              <a:gd name="connsiteY2" fmla="*/ 2500884 h 2500884"/>
              <a:gd name="connsiteX3" fmla="*/ 0 w 4368327"/>
              <a:gd name="connsiteY3" fmla="*/ 2500884 h 2500884"/>
              <a:gd name="connsiteX4" fmla="*/ 0 w 4368327"/>
              <a:gd name="connsiteY4" fmla="*/ 2500883 h 2500884"/>
              <a:gd name="connsiteX5" fmla="*/ 552186 w 4368327"/>
              <a:gd name="connsiteY5" fmla="*/ 2500883 h 2500884"/>
              <a:gd name="connsiteX6" fmla="*/ 558423 w 4368327"/>
              <a:gd name="connsiteY6" fmla="*/ 2500883 h 2500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68327" h="2500884">
                <a:moveTo>
                  <a:pt x="1717230" y="0"/>
                </a:moveTo>
                <a:lnTo>
                  <a:pt x="4368327" y="0"/>
                </a:lnTo>
                <a:lnTo>
                  <a:pt x="4368327" y="2500884"/>
                </a:lnTo>
                <a:lnTo>
                  <a:pt x="0" y="2500884"/>
                </a:lnTo>
                <a:lnTo>
                  <a:pt x="0" y="2500883"/>
                </a:lnTo>
                <a:lnTo>
                  <a:pt x="552186" y="2500883"/>
                </a:lnTo>
                <a:lnTo>
                  <a:pt x="558423" y="2500883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FB36C25E-9F4C-4C87-B424-349E284C2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Topics addressed in the validation  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AC7AFEB2-995C-480C-B0FB-1D9E06CBECCA}"/>
              </a:ext>
            </a:extLst>
          </p:cNvPr>
          <p:cNvSpPr txBox="1"/>
          <p:nvPr/>
        </p:nvSpPr>
        <p:spPr>
          <a:xfrm>
            <a:off x="397484" y="2015405"/>
            <a:ext cx="5088915" cy="406598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white"/>
                </a:solidFill>
              </a:rPr>
              <a:t>Integrated Multi Tower </a:t>
            </a:r>
            <a:endParaRPr lang="en-US" dirty="0" smtClean="0">
              <a:solidFill>
                <a:prstClr val="white"/>
              </a:solidFill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white"/>
                </a:solidFill>
              </a:rPr>
              <a:t>Planning </a:t>
            </a:r>
            <a:r>
              <a:rPr lang="en-US" dirty="0">
                <a:solidFill>
                  <a:prstClr val="white"/>
                </a:solidFill>
              </a:rPr>
              <a:t>and workflow </a:t>
            </a:r>
            <a:r>
              <a:rPr lang="en-US" dirty="0" smtClean="0">
                <a:solidFill>
                  <a:prstClr val="white"/>
                </a:solidFill>
              </a:rPr>
              <a:t>tools </a:t>
            </a:r>
            <a:r>
              <a:rPr lang="en-US" dirty="0">
                <a:solidFill>
                  <a:prstClr val="white"/>
                </a:solidFill>
              </a:rPr>
              <a:t>CWP (enhanced)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prstClr val="white"/>
                </a:solidFill>
              </a:rPr>
              <a:t>More </a:t>
            </a:r>
            <a:r>
              <a:rPr lang="de-DE" dirty="0" err="1" smtClean="0">
                <a:solidFill>
                  <a:prstClr val="white"/>
                </a:solidFill>
              </a:rPr>
              <a:t>realistic</a:t>
            </a:r>
            <a:r>
              <a:rPr lang="de-DE" dirty="0" smtClean="0">
                <a:solidFill>
                  <a:prstClr val="white"/>
                </a:solidFill>
              </a:rPr>
              <a:t> Traffic Scenarios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prstClr val="white"/>
                </a:solidFill>
              </a:rPr>
              <a:t>Emergency </a:t>
            </a:r>
            <a:r>
              <a:rPr lang="de-DE" dirty="0" err="1" smtClean="0">
                <a:solidFill>
                  <a:prstClr val="white"/>
                </a:solidFill>
              </a:rPr>
              <a:t>Situations</a:t>
            </a:r>
            <a:endParaRPr lang="de-DE" dirty="0" smtClean="0">
              <a:solidFill>
                <a:prstClr val="white"/>
              </a:solidFill>
            </a:endParaRP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prstClr val="white"/>
                </a:solidFill>
              </a:rPr>
              <a:t>Runway </a:t>
            </a:r>
            <a:r>
              <a:rPr lang="de-DE" dirty="0" err="1" smtClean="0">
                <a:solidFill>
                  <a:prstClr val="white"/>
                </a:solidFill>
              </a:rPr>
              <a:t>changes</a:t>
            </a:r>
            <a:endParaRPr lang="de-DE" dirty="0" smtClean="0">
              <a:solidFill>
                <a:prstClr val="white"/>
              </a:solidFill>
            </a:endParaRP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prstClr val="white"/>
                </a:solidFill>
              </a:rPr>
              <a:t>Approach </a:t>
            </a:r>
            <a:r>
              <a:rPr lang="de-DE" dirty="0" err="1" smtClean="0">
                <a:solidFill>
                  <a:prstClr val="white"/>
                </a:solidFill>
              </a:rPr>
              <a:t>Coordination</a:t>
            </a:r>
            <a:endParaRPr lang="en-US" dirty="0">
              <a:solidFill>
                <a:prstClr val="white"/>
              </a:solidFill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white"/>
                </a:solidFill>
              </a:rPr>
              <a:t>Integration of 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white"/>
                </a:solidFill>
              </a:rPr>
              <a:t>Enhanced Met </a:t>
            </a:r>
            <a:r>
              <a:rPr lang="en-US" dirty="0">
                <a:solidFill>
                  <a:prstClr val="white"/>
                </a:solidFill>
              </a:rPr>
              <a:t>Warnings</a:t>
            </a:r>
          </a:p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white"/>
                </a:solidFill>
              </a:rPr>
              <a:t>Surveillance / Safety Net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7FE137-0C1A-4C05-8B34-1D89C94DB814}" type="slidenum">
              <a:rPr lang="en-GB" smtClean="0">
                <a:solidFill>
                  <a:prstClr val="white"/>
                </a:solidFill>
              </a:rPr>
              <a:pPr/>
              <a:t>3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&gt; PJ05 Exe_05-02-V3-2.4 &gt; Jakobi (DLR (AT-One)) •  Open Day &gt; 23/11/2018</a:t>
            </a:r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58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147484" y="1042558"/>
            <a:ext cx="8996516" cy="5124155"/>
          </a:xfrm>
        </p:spPr>
        <p:txBody>
          <a:bodyPr>
            <a:normAutofit/>
          </a:bodyPr>
          <a:lstStyle/>
          <a:p>
            <a:r>
              <a:rPr lang="de-DE" dirty="0" smtClean="0">
                <a:ea typeface="Times New Roman"/>
                <a:cs typeface="Times New Roman"/>
              </a:rPr>
              <a:t>10:00 Welcome &amp; </a:t>
            </a:r>
            <a:r>
              <a:rPr lang="de-DE" dirty="0" err="1" smtClean="0">
                <a:ea typeface="Times New Roman"/>
                <a:cs typeface="Times New Roman"/>
              </a:rPr>
              <a:t>Introduction</a:t>
            </a:r>
            <a:r>
              <a:rPr lang="de-DE" dirty="0" smtClean="0">
                <a:ea typeface="Times New Roman"/>
                <a:cs typeface="Times New Roman"/>
              </a:rPr>
              <a:t>					Jörn Jakobi (DLR)</a:t>
            </a:r>
          </a:p>
          <a:p>
            <a:r>
              <a:rPr lang="de-DE" dirty="0" smtClean="0">
                <a:ea typeface="Times New Roman"/>
                <a:cs typeface="Times New Roman"/>
              </a:rPr>
              <a:t>10:30 Validation Plan &amp; </a:t>
            </a:r>
            <a:r>
              <a:rPr lang="de-DE" dirty="0" err="1" smtClean="0">
                <a:ea typeface="Times New Roman"/>
                <a:cs typeface="Times New Roman"/>
              </a:rPr>
              <a:t>Objectives</a:t>
            </a:r>
            <a:r>
              <a:rPr lang="de-DE" dirty="0" smtClean="0">
                <a:ea typeface="Times New Roman"/>
                <a:cs typeface="Times New Roman"/>
              </a:rPr>
              <a:t>				</a:t>
            </a:r>
            <a:r>
              <a:rPr lang="de-DE" dirty="0" err="1" smtClean="0">
                <a:ea typeface="Times New Roman"/>
                <a:cs typeface="Times New Roman"/>
              </a:rPr>
              <a:t>t.b.d</a:t>
            </a:r>
            <a:r>
              <a:rPr lang="de-DE" dirty="0" smtClean="0">
                <a:ea typeface="Times New Roman"/>
                <a:cs typeface="Times New Roman"/>
              </a:rPr>
              <a:t> (DLR)</a:t>
            </a:r>
          </a:p>
          <a:p>
            <a:r>
              <a:rPr lang="de-DE" dirty="0" smtClean="0">
                <a:ea typeface="Times New Roman"/>
                <a:cs typeface="Times New Roman"/>
              </a:rPr>
              <a:t>10:50 </a:t>
            </a:r>
            <a:r>
              <a:rPr lang="de-DE" dirty="0" err="1">
                <a:ea typeface="Times New Roman"/>
                <a:cs typeface="Times New Roman"/>
              </a:rPr>
              <a:t>ANSP‘s</a:t>
            </a:r>
            <a:r>
              <a:rPr lang="de-DE" dirty="0">
                <a:ea typeface="Times New Roman"/>
                <a:cs typeface="Times New Roman"/>
              </a:rPr>
              <a:t> Multiple </a:t>
            </a:r>
            <a:r>
              <a:rPr lang="de-DE" dirty="0" smtClean="0">
                <a:ea typeface="Times New Roman"/>
                <a:cs typeface="Times New Roman"/>
              </a:rPr>
              <a:t>Remote </a:t>
            </a:r>
            <a:r>
              <a:rPr lang="de-DE" dirty="0" err="1" smtClean="0">
                <a:ea typeface="Times New Roman"/>
                <a:cs typeface="Times New Roman"/>
              </a:rPr>
              <a:t>perspective</a:t>
            </a:r>
            <a:r>
              <a:rPr lang="de-DE" dirty="0" smtClean="0">
                <a:ea typeface="Times New Roman"/>
                <a:cs typeface="Times New Roman"/>
              </a:rPr>
              <a:t>		Csaba </a:t>
            </a:r>
            <a:r>
              <a:rPr lang="hu-HU" dirty="0" smtClean="0">
                <a:ea typeface="Times New Roman"/>
                <a:cs typeface="Times New Roman"/>
              </a:rPr>
              <a:t>Gergely</a:t>
            </a:r>
            <a:r>
              <a:rPr lang="de-DE" dirty="0" smtClean="0">
                <a:ea typeface="Times New Roman"/>
                <a:cs typeface="Times New Roman"/>
              </a:rPr>
              <a:t> </a:t>
            </a:r>
            <a:r>
              <a:rPr lang="de-DE" dirty="0" smtClean="0">
                <a:ea typeface="Times New Roman"/>
                <a:cs typeface="Times New Roman"/>
              </a:rPr>
              <a:t>(HC</a:t>
            </a:r>
            <a:r>
              <a:rPr lang="de-DE" dirty="0" smtClean="0">
                <a:ea typeface="Times New Roman"/>
                <a:cs typeface="Times New Roman"/>
              </a:rPr>
              <a:t>)</a:t>
            </a:r>
          </a:p>
          <a:p>
            <a:r>
              <a:rPr lang="de-DE" dirty="0" smtClean="0">
                <a:ea typeface="Times New Roman"/>
                <a:cs typeface="Times New Roman"/>
              </a:rPr>
              <a:t>11:10 Multiple Remote Assistance </a:t>
            </a:r>
            <a:r>
              <a:rPr lang="de-DE" dirty="0" err="1" smtClean="0">
                <a:ea typeface="Times New Roman"/>
                <a:cs typeface="Times New Roman"/>
              </a:rPr>
              <a:t>functions</a:t>
            </a:r>
            <a:r>
              <a:rPr lang="de-DE" dirty="0" smtClean="0">
                <a:ea typeface="Times New Roman"/>
                <a:cs typeface="Times New Roman"/>
              </a:rPr>
              <a:t>		</a:t>
            </a:r>
            <a:r>
              <a:rPr lang="de-DE" dirty="0" err="1" smtClean="0">
                <a:ea typeface="Times New Roman"/>
                <a:cs typeface="Times New Roman"/>
              </a:rPr>
              <a:t>t.b.d</a:t>
            </a:r>
            <a:r>
              <a:rPr lang="de-DE" dirty="0" smtClean="0">
                <a:ea typeface="Times New Roman"/>
                <a:cs typeface="Times New Roman"/>
              </a:rPr>
              <a:t>. (FRQ)</a:t>
            </a:r>
          </a:p>
          <a:p>
            <a:r>
              <a:rPr lang="de-DE" dirty="0" smtClean="0">
                <a:ea typeface="Times New Roman"/>
                <a:cs typeface="Times New Roman"/>
              </a:rPr>
              <a:t>11:30 Validation Set-</a:t>
            </a:r>
            <a:r>
              <a:rPr lang="de-DE" dirty="0" err="1" smtClean="0">
                <a:ea typeface="Times New Roman"/>
                <a:cs typeface="Times New Roman"/>
              </a:rPr>
              <a:t>up</a:t>
            </a:r>
            <a:r>
              <a:rPr lang="de-DE" dirty="0" smtClean="0">
                <a:ea typeface="Times New Roman"/>
                <a:cs typeface="Times New Roman"/>
              </a:rPr>
              <a:t>		</a:t>
            </a:r>
            <a:r>
              <a:rPr lang="de-DE" dirty="0">
                <a:ea typeface="Times New Roman"/>
                <a:cs typeface="Times New Roman"/>
              </a:rPr>
              <a:t>	</a:t>
            </a:r>
            <a:r>
              <a:rPr lang="de-DE" dirty="0" smtClean="0">
                <a:ea typeface="Times New Roman"/>
                <a:cs typeface="Times New Roman"/>
              </a:rPr>
              <a:t>				Sebastian Schier (DLR)</a:t>
            </a:r>
          </a:p>
          <a:p>
            <a:r>
              <a:rPr lang="de-DE" dirty="0" smtClean="0">
                <a:ea typeface="Times New Roman"/>
                <a:cs typeface="Times New Roman"/>
              </a:rPr>
              <a:t>11:50 Live-Demo at DLR Remote Tower </a:t>
            </a:r>
            <a:r>
              <a:rPr lang="de-DE" dirty="0" smtClean="0">
                <a:ea typeface="Times New Roman"/>
                <a:cs typeface="Times New Roman"/>
              </a:rPr>
              <a:t>Lab (lunch in </a:t>
            </a:r>
            <a:r>
              <a:rPr lang="de-DE" dirty="0" err="1" smtClean="0">
                <a:ea typeface="Times New Roman"/>
                <a:cs typeface="Times New Roman"/>
              </a:rPr>
              <a:t>between</a:t>
            </a:r>
            <a:r>
              <a:rPr lang="de-DE" dirty="0" smtClean="0">
                <a:ea typeface="Times New Roman"/>
                <a:cs typeface="Times New Roman"/>
              </a:rPr>
              <a:t>)</a:t>
            </a:r>
            <a:endParaRPr lang="de-DE" dirty="0" smtClean="0">
              <a:ea typeface="Times New Roman"/>
              <a:cs typeface="Times New Roman"/>
            </a:endParaRPr>
          </a:p>
          <a:p>
            <a:pPr marL="803275"/>
            <a:r>
              <a:rPr lang="de-DE" sz="2000" dirty="0" smtClean="0">
                <a:ea typeface="Times New Roman"/>
                <a:cs typeface="Times New Roman"/>
              </a:rPr>
              <a:t>in a HITL Simulation </a:t>
            </a:r>
            <a:r>
              <a:rPr lang="en-US" sz="2000" dirty="0" smtClean="0"/>
              <a:t>controlling three</a:t>
            </a:r>
            <a:br>
              <a:rPr lang="en-US" sz="2000" dirty="0" smtClean="0"/>
            </a:br>
            <a:r>
              <a:rPr lang="en-US" sz="2000" dirty="0" smtClean="0"/>
              <a:t>Airports with </a:t>
            </a:r>
            <a:r>
              <a:rPr lang="en-US" sz="2000" dirty="0"/>
              <a:t>simultaneous traffic by a single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Air </a:t>
            </a:r>
            <a:r>
              <a:rPr lang="en-US" sz="2000" dirty="0"/>
              <a:t>Traffic Controller </a:t>
            </a:r>
            <a:r>
              <a:rPr lang="en-US" sz="2000" dirty="0" smtClean="0"/>
              <a:t>Position</a:t>
            </a:r>
          </a:p>
          <a:p>
            <a:r>
              <a:rPr lang="de-DE" dirty="0" smtClean="0">
                <a:ea typeface="Times New Roman"/>
                <a:cs typeface="Times New Roman"/>
              </a:rPr>
              <a:t>13:45 Q&amp;A Session</a:t>
            </a:r>
          </a:p>
          <a:p>
            <a:r>
              <a:rPr lang="de-DE" dirty="0" smtClean="0">
                <a:ea typeface="Times New Roman"/>
                <a:cs typeface="Times New Roman"/>
              </a:rPr>
              <a:t>15:00 End </a:t>
            </a:r>
            <a:r>
              <a:rPr lang="de-DE" dirty="0" err="1" smtClean="0">
                <a:ea typeface="Times New Roman"/>
                <a:cs typeface="Times New Roman"/>
              </a:rPr>
              <a:t>of</a:t>
            </a:r>
            <a:r>
              <a:rPr lang="de-DE" dirty="0" smtClean="0">
                <a:ea typeface="Times New Roman"/>
                <a:cs typeface="Times New Roman"/>
              </a:rPr>
              <a:t> Meeting</a:t>
            </a:r>
            <a:endParaRPr lang="de-DE" dirty="0">
              <a:ea typeface="Times New Roman"/>
              <a:cs typeface="Times New Roman"/>
            </a:endParaRPr>
          </a:p>
          <a:p>
            <a:endParaRPr lang="de-DE" sz="1000" dirty="0" smtClean="0">
              <a:ea typeface="Times New Roman"/>
              <a:cs typeface="Times New Roman"/>
            </a:endParaRPr>
          </a:p>
          <a:p>
            <a:endParaRPr lang="de-DE" sz="1000" dirty="0">
              <a:ea typeface="Times New Roman"/>
              <a:cs typeface="Times New Roman"/>
            </a:endParaRPr>
          </a:p>
          <a:p>
            <a:r>
              <a:rPr lang="de-DE" sz="1000" dirty="0" smtClean="0">
                <a:ea typeface="Times New Roman"/>
                <a:cs typeface="Times New Roman"/>
              </a:rPr>
              <a:t>*all </a:t>
            </a:r>
            <a:r>
              <a:rPr lang="de-DE" sz="1000" dirty="0" err="1" smtClean="0">
                <a:ea typeface="Times New Roman"/>
                <a:cs typeface="Times New Roman"/>
              </a:rPr>
              <a:t>times</a:t>
            </a:r>
            <a:r>
              <a:rPr lang="de-DE" sz="1000" dirty="0" smtClean="0">
                <a:ea typeface="Times New Roman"/>
                <a:cs typeface="Times New Roman"/>
              </a:rPr>
              <a:t> </a:t>
            </a:r>
            <a:r>
              <a:rPr lang="de-DE" sz="1000" dirty="0" smtClean="0">
                <a:ea typeface="Times New Roman"/>
                <a:cs typeface="Times New Roman"/>
              </a:rPr>
              <a:t>UTC+1</a:t>
            </a:r>
            <a:endParaRPr lang="de-DE" sz="1000" dirty="0">
              <a:ea typeface="Times New Roman"/>
              <a:cs typeface="Times New Roman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87338"/>
            <a:ext cx="6185002" cy="56854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Agenda	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smtClean="0"/>
              <a:t>&gt; PJ05 Exe_05-02-V3-2.4 &gt; Jakobi (DLR (AT-One)) •  Open Day &gt; 23/11/2018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/>
              <a:t>4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3896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Meeting Venue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smtClean="0"/>
              <a:t>&gt; PJ05 Exe_05-02-V3-2.4 &gt; Jakobi (DLR (AT-One)) •  Open Day &gt; 23/11/2018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/>
              <a:t>5</a:t>
            </a:fld>
            <a:endParaRPr lang="en-GB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898" y="1430338"/>
            <a:ext cx="6443102" cy="4436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534279" y="1107395"/>
            <a:ext cx="3801747" cy="1107756"/>
          </a:xfrm>
        </p:spPr>
        <p:txBody>
          <a:bodyPr>
            <a:noAutofit/>
          </a:bodyPr>
          <a:lstStyle/>
          <a:p>
            <a:r>
              <a:rPr lang="de-CH" sz="1400" dirty="0">
                <a:solidFill>
                  <a:srgbClr val="000000"/>
                </a:solidFill>
              </a:rPr>
              <a:t>Deutsches Zentrum für Luft- und Raumfahrt (DLR)</a:t>
            </a:r>
            <a:br>
              <a:rPr lang="de-CH" sz="1400" dirty="0">
                <a:solidFill>
                  <a:srgbClr val="000000"/>
                </a:solidFill>
              </a:rPr>
            </a:br>
            <a:r>
              <a:rPr lang="de-CH" sz="1400" dirty="0">
                <a:solidFill>
                  <a:srgbClr val="000000"/>
                </a:solidFill>
              </a:rPr>
              <a:t>German Aerospace Center</a:t>
            </a:r>
            <a:endParaRPr lang="en-US" sz="1400" dirty="0">
              <a:solidFill>
                <a:srgbClr val="000000"/>
              </a:solidFill>
            </a:endParaRPr>
          </a:p>
          <a:p>
            <a:r>
              <a:rPr lang="de-CH" sz="1400" dirty="0">
                <a:solidFill>
                  <a:srgbClr val="000000"/>
                </a:solidFill>
              </a:rPr>
              <a:t>„Institute </a:t>
            </a:r>
            <a:r>
              <a:rPr lang="de-CH" sz="1400" dirty="0" err="1">
                <a:solidFill>
                  <a:srgbClr val="000000"/>
                </a:solidFill>
              </a:rPr>
              <a:t>of</a:t>
            </a:r>
            <a:r>
              <a:rPr lang="de-CH" sz="1400" dirty="0">
                <a:solidFill>
                  <a:srgbClr val="000000"/>
                </a:solidFill>
              </a:rPr>
              <a:t> Flight </a:t>
            </a:r>
            <a:r>
              <a:rPr lang="de-CH" sz="1400" dirty="0" err="1">
                <a:solidFill>
                  <a:srgbClr val="000000"/>
                </a:solidFill>
              </a:rPr>
              <a:t>Guidance</a:t>
            </a:r>
            <a:r>
              <a:rPr lang="de-CH" sz="1400" dirty="0">
                <a:solidFill>
                  <a:srgbClr val="000000"/>
                </a:solidFill>
              </a:rPr>
              <a:t>“</a:t>
            </a:r>
            <a:endParaRPr lang="en-US" sz="1400" dirty="0">
              <a:solidFill>
                <a:srgbClr val="000000"/>
              </a:solidFill>
            </a:endParaRPr>
          </a:p>
          <a:p>
            <a:r>
              <a:rPr lang="en-GB" sz="1400" dirty="0" err="1">
                <a:solidFill>
                  <a:srgbClr val="000000"/>
                </a:solidFill>
              </a:rPr>
              <a:t>Lilienthalplatz</a:t>
            </a:r>
            <a:r>
              <a:rPr lang="en-GB" sz="1400" dirty="0">
                <a:solidFill>
                  <a:srgbClr val="000000"/>
                </a:solidFill>
              </a:rPr>
              <a:t> 7</a:t>
            </a:r>
            <a:endParaRPr lang="en-US" sz="1400" dirty="0">
              <a:solidFill>
                <a:srgbClr val="000000"/>
              </a:solidFill>
            </a:endParaRPr>
          </a:p>
          <a:p>
            <a:r>
              <a:rPr lang="en-GB" sz="1400" dirty="0">
                <a:solidFill>
                  <a:srgbClr val="000000"/>
                </a:solidFill>
              </a:rPr>
              <a:t>38108 </a:t>
            </a:r>
            <a:r>
              <a:rPr lang="en-GB" sz="1400" dirty="0" smtClean="0">
                <a:solidFill>
                  <a:srgbClr val="000000"/>
                </a:solidFill>
              </a:rPr>
              <a:t>Braunschweig</a:t>
            </a:r>
          </a:p>
          <a:p>
            <a:r>
              <a:rPr lang="en-GB" sz="1400" dirty="0" smtClean="0">
                <a:solidFill>
                  <a:srgbClr val="000000"/>
                </a:solidFill>
              </a:rPr>
              <a:t>Germany</a:t>
            </a:r>
          </a:p>
          <a:p>
            <a:endParaRPr lang="en-GB" sz="1400" dirty="0">
              <a:solidFill>
                <a:srgbClr val="000000"/>
              </a:solidFill>
            </a:endParaRPr>
          </a:p>
          <a:p>
            <a:r>
              <a:rPr lang="en-GB" sz="1400" dirty="0" smtClean="0">
                <a:solidFill>
                  <a:srgbClr val="000000"/>
                </a:solidFill>
              </a:rPr>
              <a:t>Building 117</a:t>
            </a:r>
          </a:p>
          <a:p>
            <a:r>
              <a:rPr lang="en-GB" sz="1400" dirty="0" smtClean="0">
                <a:solidFill>
                  <a:srgbClr val="000000"/>
                </a:solidFill>
              </a:rPr>
              <a:t>Room No. </a:t>
            </a:r>
            <a:r>
              <a:rPr lang="en-GB" sz="1400" dirty="0" smtClean="0">
                <a:solidFill>
                  <a:srgbClr val="000000"/>
                </a:solidFill>
              </a:rPr>
              <a:t>102</a:t>
            </a:r>
          </a:p>
          <a:p>
            <a:endParaRPr lang="en-GB" sz="1400" dirty="0" smtClean="0">
              <a:solidFill>
                <a:srgbClr val="000000"/>
              </a:solidFill>
            </a:endParaRPr>
          </a:p>
          <a:p>
            <a:endParaRPr lang="en-GB" sz="1400" dirty="0">
              <a:solidFill>
                <a:srgbClr val="000000"/>
              </a:solidFill>
            </a:endParaRPr>
          </a:p>
          <a:p>
            <a:endParaRPr lang="en-GB" sz="1400" dirty="0" smtClean="0">
              <a:solidFill>
                <a:srgbClr val="000000"/>
              </a:solidFill>
            </a:endParaRPr>
          </a:p>
          <a:p>
            <a:endParaRPr lang="en-GB" sz="1400" dirty="0">
              <a:solidFill>
                <a:srgbClr val="000000"/>
              </a:solidFill>
            </a:endParaRPr>
          </a:p>
          <a:p>
            <a:endParaRPr lang="en-GB" sz="1400" dirty="0" smtClean="0">
              <a:solidFill>
                <a:srgbClr val="000000"/>
              </a:solidFill>
            </a:endParaRPr>
          </a:p>
          <a:p>
            <a:endParaRPr lang="en-GB" sz="1400" dirty="0">
              <a:solidFill>
                <a:srgbClr val="000000"/>
              </a:solidFill>
            </a:endParaRPr>
          </a:p>
          <a:p>
            <a:endParaRPr lang="en-GB" sz="1400" dirty="0">
              <a:solidFill>
                <a:srgbClr val="000000"/>
              </a:solidFill>
            </a:endParaRPr>
          </a:p>
          <a:p>
            <a:r>
              <a:rPr lang="de-DE" sz="1400" dirty="0" smtClean="0"/>
              <a:t>On </a:t>
            </a:r>
            <a:r>
              <a:rPr lang="de-DE" sz="1400" dirty="0" err="1"/>
              <a:t>the</a:t>
            </a:r>
            <a:r>
              <a:rPr lang="de-DE" sz="1400" dirty="0"/>
              <a:t> Open Day </a:t>
            </a:r>
            <a:r>
              <a:rPr lang="de-DE" sz="1400" dirty="0" err="1"/>
              <a:t>you‘ll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picked</a:t>
            </a:r>
            <a:r>
              <a:rPr lang="de-DE" sz="1400" dirty="0"/>
              <a:t> </a:t>
            </a:r>
            <a:r>
              <a:rPr lang="de-DE" sz="1400" dirty="0" err="1"/>
              <a:t>up</a:t>
            </a:r>
            <a:r>
              <a:rPr lang="de-DE" sz="1400" dirty="0"/>
              <a:t> </a:t>
            </a:r>
            <a:r>
              <a:rPr lang="de-DE" sz="1400" dirty="0" err="1"/>
              <a:t>from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br>
              <a:rPr lang="de-DE" sz="1400" dirty="0"/>
            </a:br>
            <a:r>
              <a:rPr lang="de-DE" sz="1400" b="1" dirty="0"/>
              <a:t>DLR </a:t>
            </a:r>
            <a:r>
              <a:rPr lang="de-DE" sz="1400" b="1" dirty="0" err="1"/>
              <a:t>main</a:t>
            </a:r>
            <a:r>
              <a:rPr lang="de-DE" sz="1400" b="1" dirty="0"/>
              <a:t> </a:t>
            </a:r>
            <a:r>
              <a:rPr lang="de-DE" sz="1400" b="1" dirty="0" err="1"/>
              <a:t>entrance</a:t>
            </a:r>
            <a:r>
              <a:rPr lang="de-DE" sz="1400" b="1" dirty="0"/>
              <a:t> at 9:55</a:t>
            </a:r>
            <a:r>
              <a:rPr lang="de-DE" sz="1400" dirty="0"/>
              <a:t>.</a:t>
            </a:r>
            <a:endParaRPr lang="en-US" sz="1400" dirty="0"/>
          </a:p>
          <a:p>
            <a:r>
              <a:rPr lang="en-GB" sz="1400" dirty="0">
                <a:solidFill>
                  <a:srgbClr val="000000"/>
                </a:solidFill>
              </a:rPr>
              <a:t/>
            </a:r>
            <a:br>
              <a:rPr lang="en-GB" sz="1400" dirty="0">
                <a:solidFill>
                  <a:srgbClr val="000000"/>
                </a:solidFill>
              </a:rPr>
            </a:br>
            <a:endParaRPr lang="de-DE" sz="1400" dirty="0" smtClean="0">
              <a:solidFill>
                <a:srgbClr val="000000"/>
              </a:solidFill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5380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486000" y="929030"/>
            <a:ext cx="8172000" cy="5000169"/>
          </a:xfrm>
        </p:spPr>
        <p:txBody>
          <a:bodyPr>
            <a:normAutofit fontScale="92500" lnSpcReduction="10000"/>
          </a:bodyPr>
          <a:lstStyle/>
          <a:p>
            <a:r>
              <a:rPr lang="en-US" sz="2000" b="1" dirty="0"/>
              <a:t>Arrival by train and bus</a:t>
            </a:r>
          </a:p>
          <a:p>
            <a:pPr lvl="0"/>
            <a:r>
              <a:rPr lang="en-US" sz="2000" dirty="0"/>
              <a:t>Please take the bus route 436 </a:t>
            </a:r>
            <a:r>
              <a:rPr lang="en-US" sz="2000" dirty="0" smtClean="0"/>
              <a:t>at 9:25 from </a:t>
            </a:r>
            <a:r>
              <a:rPr lang="en-US" sz="2000" dirty="0"/>
              <a:t>the central railway station in the direction '</a:t>
            </a:r>
            <a:r>
              <a:rPr lang="en-US" sz="2000" dirty="0" err="1"/>
              <a:t>Flughafen</a:t>
            </a:r>
            <a:r>
              <a:rPr lang="en-US" sz="2000" dirty="0"/>
              <a:t>' until bus stop 'DLR</a:t>
            </a:r>
            <a:r>
              <a:rPr lang="en-US" sz="2000" dirty="0" smtClean="0"/>
              <a:t>'.</a:t>
            </a:r>
            <a:endParaRPr lang="en-US" sz="2000" dirty="0"/>
          </a:p>
          <a:p>
            <a:r>
              <a:rPr lang="en-US" sz="2000" dirty="0"/>
              <a:t> </a:t>
            </a:r>
          </a:p>
          <a:p>
            <a:r>
              <a:rPr lang="en-US" sz="2000" b="1" dirty="0"/>
              <a:t>Arrival by car</a:t>
            </a:r>
          </a:p>
          <a:p>
            <a:pPr lvl="0"/>
            <a:r>
              <a:rPr lang="en-US" sz="2000" dirty="0"/>
              <a:t>From the A2 autobahn, take the exit '</a:t>
            </a:r>
            <a:r>
              <a:rPr lang="en-US" sz="2000" dirty="0" err="1"/>
              <a:t>Braunschweig-Flughafen</a:t>
            </a:r>
            <a:r>
              <a:rPr lang="en-US" sz="2000" dirty="0"/>
              <a:t>' and follow the signs to DLR.</a:t>
            </a:r>
          </a:p>
          <a:p>
            <a:r>
              <a:rPr lang="en-US" sz="2000" dirty="0"/>
              <a:t> </a:t>
            </a:r>
          </a:p>
          <a:p>
            <a:r>
              <a:rPr lang="en-US" sz="2000" b="1" dirty="0"/>
              <a:t>Arrival by air</a:t>
            </a:r>
          </a:p>
          <a:p>
            <a:pPr lvl="0"/>
            <a:r>
              <a:rPr lang="en-US" sz="2000" dirty="0"/>
              <a:t>The nearest major airport is Hanover. From Hanover airport it takes approximately 35 minutes by car to get to DLR </a:t>
            </a:r>
            <a:r>
              <a:rPr lang="en-US" sz="2000" dirty="0" err="1"/>
              <a:t>Braunschweig</a:t>
            </a:r>
            <a:r>
              <a:rPr lang="en-US" sz="2000" dirty="0"/>
              <a:t> or about two hours by public transport</a:t>
            </a:r>
            <a:r>
              <a:rPr lang="en-US" sz="2000" dirty="0" smtClean="0"/>
              <a:t>. </a:t>
            </a:r>
            <a:endParaRPr lang="en-US" sz="2000" dirty="0"/>
          </a:p>
          <a:p>
            <a:pPr lvl="0"/>
            <a:r>
              <a:rPr lang="en-US" sz="2000" dirty="0"/>
              <a:t>A taxi from there to DLR takes around 35 minutes </a:t>
            </a:r>
            <a:r>
              <a:rPr lang="en-US" sz="2000" dirty="0" smtClean="0"/>
              <a:t>(70-90 </a:t>
            </a:r>
            <a:r>
              <a:rPr lang="en-US" sz="2000" dirty="0"/>
              <a:t>Euro).</a:t>
            </a:r>
          </a:p>
          <a:p>
            <a:r>
              <a:rPr lang="en-US" sz="2000" dirty="0"/>
              <a:t> </a:t>
            </a:r>
          </a:p>
          <a:p>
            <a:r>
              <a:rPr lang="en-US" sz="2000" dirty="0"/>
              <a:t>See also this </a:t>
            </a:r>
            <a:r>
              <a:rPr lang="en-US" sz="2000" u="sng" dirty="0" smtClean="0">
                <a:hlinkClick r:id="rId2"/>
              </a:rPr>
              <a:t>map</a:t>
            </a:r>
            <a:r>
              <a:rPr lang="en-US" sz="2000" dirty="0" smtClean="0"/>
              <a:t> </a:t>
            </a:r>
            <a:r>
              <a:rPr lang="en-US" sz="2000" dirty="0"/>
              <a:t>for further </a:t>
            </a:r>
            <a:r>
              <a:rPr lang="en-US" sz="2000" dirty="0" smtClean="0"/>
              <a:t>Information.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87338"/>
            <a:ext cx="6185002" cy="641692"/>
          </a:xfrm>
        </p:spPr>
        <p:txBody>
          <a:bodyPr/>
          <a:lstStyle/>
          <a:p>
            <a:r>
              <a:rPr lang="en-GB" dirty="0" smtClean="0"/>
              <a:t>How to reach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smtClean="0"/>
              <a:t>&gt; PJ05 Exe_05-02-V3-2.4 &gt; Jakobi (DLR (AT-One)) •  Open Day &gt; 23/11/2018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/>
              <a:t>6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9725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86000" y="1217573"/>
            <a:ext cx="8172000" cy="4338000"/>
          </a:xfrm>
        </p:spPr>
        <p:txBody>
          <a:bodyPr>
            <a:normAutofit fontScale="77500" lnSpcReduction="20000"/>
          </a:bodyPr>
          <a:lstStyle/>
          <a:p>
            <a:r>
              <a:rPr lang="de-DE" dirty="0" err="1" smtClean="0"/>
              <a:t>Please</a:t>
            </a:r>
            <a:r>
              <a:rPr lang="de-DE" dirty="0" smtClean="0"/>
              <a:t> </a:t>
            </a:r>
            <a:r>
              <a:rPr lang="de-DE" dirty="0"/>
              <a:t>send an </a:t>
            </a:r>
            <a:r>
              <a:rPr lang="de-DE" dirty="0" err="1" smtClean="0"/>
              <a:t>registration</a:t>
            </a:r>
            <a:r>
              <a:rPr lang="de-DE" dirty="0" smtClean="0"/>
              <a:t> email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>
                <a:hlinkClick r:id="rId2"/>
              </a:rPr>
              <a:t>sylvia.wohlgemuth</a:t>
            </a:r>
            <a:r>
              <a:rPr lang="de-DE" dirty="0" smtClean="0">
                <a:hlinkClick r:id="rId2"/>
              </a:rPr>
              <a:t>(at)dlr.de</a:t>
            </a:r>
            <a:r>
              <a:rPr lang="de-DE" dirty="0" smtClean="0"/>
              <a:t> 					    	   	         </a:t>
            </a:r>
            <a:r>
              <a:rPr lang="de-DE" dirty="0" err="1" smtClean="0"/>
              <a:t>keeping</a:t>
            </a:r>
            <a:r>
              <a:rPr lang="de-DE" dirty="0" smtClean="0"/>
              <a:t> </a:t>
            </a:r>
            <a:r>
              <a:rPr lang="de-DE" dirty="0" err="1" smtClean="0"/>
              <a:t>me</a:t>
            </a:r>
            <a:r>
              <a:rPr lang="de-DE" dirty="0" smtClean="0"/>
              <a:t> in cc </a:t>
            </a:r>
            <a:r>
              <a:rPr lang="de-DE" dirty="0" err="1" smtClean="0">
                <a:hlinkClick r:id="rId3"/>
              </a:rPr>
              <a:t>joern.jakobi</a:t>
            </a:r>
            <a:r>
              <a:rPr lang="de-DE" dirty="0" smtClean="0">
                <a:hlinkClick r:id="rId3"/>
              </a:rPr>
              <a:t>(at)</a:t>
            </a:r>
            <a:r>
              <a:rPr lang="de-DE" dirty="0" smtClean="0">
                <a:hlinkClick r:id="rId3"/>
              </a:rPr>
              <a:t>dlr.de</a:t>
            </a:r>
            <a:endParaRPr lang="de-DE" dirty="0" smtClean="0"/>
          </a:p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until</a:t>
            </a:r>
            <a:r>
              <a:rPr lang="de-DE" dirty="0" smtClean="0"/>
              <a:t> </a:t>
            </a:r>
            <a:r>
              <a:rPr lang="de-DE" b="1" dirty="0" smtClean="0"/>
              <a:t>04 Nov 2018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providing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following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: </a:t>
            </a:r>
            <a:endParaRPr lang="de-DE" dirty="0" smtClean="0"/>
          </a:p>
          <a:p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Name: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Company: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Position: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 smtClean="0"/>
              <a:t>Nationality</a:t>
            </a:r>
            <a:r>
              <a:rPr lang="de-DE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SESAR2020 </a:t>
            </a:r>
            <a:r>
              <a:rPr lang="de-DE" dirty="0" err="1" smtClean="0"/>
              <a:t>role</a:t>
            </a:r>
            <a:r>
              <a:rPr lang="de-DE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Email: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Phone</a:t>
            </a:r>
            <a:r>
              <a:rPr lang="de-DE" dirty="0" smtClean="0"/>
              <a:t>:</a:t>
            </a:r>
          </a:p>
          <a:p>
            <a:endParaRPr lang="de-DE" dirty="0" smtClean="0"/>
          </a:p>
          <a:p>
            <a:r>
              <a:rPr lang="de-DE" dirty="0" err="1"/>
              <a:t>Please</a:t>
            </a:r>
            <a:r>
              <a:rPr lang="de-DE" dirty="0"/>
              <a:t> </a:t>
            </a:r>
            <a:r>
              <a:rPr lang="de-DE" dirty="0" err="1"/>
              <a:t>await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registration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confirmed</a:t>
            </a:r>
            <a:r>
              <a:rPr lang="de-DE" dirty="0"/>
              <a:t> </a:t>
            </a:r>
            <a:r>
              <a:rPr lang="de-DE" dirty="0" err="1"/>
              <a:t>before</a:t>
            </a:r>
            <a:r>
              <a:rPr lang="de-DE" dirty="0"/>
              <a:t> </a:t>
            </a:r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travel</a:t>
            </a:r>
            <a:r>
              <a:rPr lang="de-DE" dirty="0"/>
              <a:t> </a:t>
            </a:r>
            <a:r>
              <a:rPr lang="de-DE" dirty="0" err="1"/>
              <a:t>arrangements</a:t>
            </a:r>
            <a:r>
              <a:rPr lang="de-DE" dirty="0"/>
              <a:t> </a:t>
            </a:r>
            <a:r>
              <a:rPr lang="de-DE" dirty="0" err="1"/>
              <a:t>since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limited in </a:t>
            </a:r>
            <a:r>
              <a:rPr lang="de-DE" dirty="0" err="1"/>
              <a:t>terms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group</a:t>
            </a:r>
            <a:r>
              <a:rPr lang="de-DE" dirty="0"/>
              <a:t> </a:t>
            </a:r>
            <a:r>
              <a:rPr lang="de-DE" dirty="0" err="1"/>
              <a:t>size</a:t>
            </a:r>
            <a:r>
              <a:rPr lang="de-DE" dirty="0"/>
              <a:t>.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1" y="287338"/>
            <a:ext cx="6185002" cy="705720"/>
          </a:xfrm>
        </p:spPr>
        <p:txBody>
          <a:bodyPr/>
          <a:lstStyle/>
          <a:p>
            <a:r>
              <a:rPr lang="de-DE" dirty="0" smtClean="0"/>
              <a:t>Registration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&gt; PJ05 Exe_05-02-V3-2.4 &gt; Jakobi (DLR (AT-One)) •  Open Day &gt; 23/11/2018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7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0000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&gt; PJ05 Exe_05-02-V3-2.4 &gt; Jakobi (DLR (AT-One)) •  Open Day &gt; 23/11/2018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8</a:t>
            </a:fld>
            <a:endParaRPr lang="en-GB" noProof="0" dirty="0"/>
          </a:p>
        </p:txBody>
      </p:sp>
      <p:pic>
        <p:nvPicPr>
          <p:cNvPr id="7" name="Grafik 10" descr="dlr_signe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7231" y="5901684"/>
            <a:ext cx="857250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61" t="4190" r="8388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92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SESAR ER Presentation template">
  <a:themeElements>
    <a:clrScheme name="Custom 5">
      <a:dk1>
        <a:srgbClr val="6E6E6E"/>
      </a:dk1>
      <a:lt1>
        <a:sysClr val="window" lastClr="FFFFFF"/>
      </a:lt1>
      <a:dk2>
        <a:srgbClr val="4E88C7"/>
      </a:dk2>
      <a:lt2>
        <a:srgbClr val="FFFFFF"/>
      </a:lt2>
      <a:accent1>
        <a:srgbClr val="4E88C7"/>
      </a:accent1>
      <a:accent2>
        <a:srgbClr val="00428F"/>
      </a:accent2>
      <a:accent3>
        <a:srgbClr val="6EB628"/>
      </a:accent3>
      <a:accent4>
        <a:srgbClr val="05225B"/>
      </a:accent4>
      <a:accent5>
        <a:srgbClr val="FFC11E"/>
      </a:accent5>
      <a:accent6>
        <a:srgbClr val="008C82"/>
      </a:accent6>
      <a:hlink>
        <a:srgbClr val="00C5FF"/>
      </a:hlink>
      <a:folHlink>
        <a:srgbClr val="5EDB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SJU-2020_TEMPLATE16-9">
  <a:themeElements>
    <a:clrScheme name="Custom 5">
      <a:dk1>
        <a:srgbClr val="6E6E6E"/>
      </a:dk1>
      <a:lt1>
        <a:sysClr val="window" lastClr="FFFFFF"/>
      </a:lt1>
      <a:dk2>
        <a:srgbClr val="4E88C7"/>
      </a:dk2>
      <a:lt2>
        <a:srgbClr val="FFFFFF"/>
      </a:lt2>
      <a:accent1>
        <a:srgbClr val="4E88C7"/>
      </a:accent1>
      <a:accent2>
        <a:srgbClr val="00428F"/>
      </a:accent2>
      <a:accent3>
        <a:srgbClr val="6EB628"/>
      </a:accent3>
      <a:accent4>
        <a:srgbClr val="05225B"/>
      </a:accent4>
      <a:accent5>
        <a:srgbClr val="FFC11E"/>
      </a:accent5>
      <a:accent6>
        <a:srgbClr val="008C82"/>
      </a:accent6>
      <a:hlink>
        <a:srgbClr val="00C5FF"/>
      </a:hlink>
      <a:folHlink>
        <a:srgbClr val="5EDB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Meeting Document" ma:contentTypeID="0x01010089F808FF9CA0974BA0DE8D4CFE08D0F8010202010201004EFAE15B262E3B4EA88300A71AC63801" ma:contentTypeVersion="66" ma:contentTypeDescription="" ma:contentTypeScope="" ma:versionID="0176166777fee162293080503c6f3c4d">
  <xsd:schema xmlns:xsd="http://www.w3.org/2001/XMLSchema" xmlns:p="http://schemas.microsoft.com/office/2006/metadata/properties" xmlns:ns1="d6c16808-a5d4-4602-8895-ab90fd25b927" targetNamespace="http://schemas.microsoft.com/office/2006/metadata/properties" ma:root="true" ma:fieldsID="f4c0d5b3b2c7f7ceb87214ec73a919ad" ns1:_="">
    <xsd:import namespace="d6c16808-a5d4-4602-8895-ab90fd25b927"/>
    <xsd:element name="properties">
      <xsd:complexType>
        <xsd:sequence>
          <xsd:element name="documentManagement">
            <xsd:complexType>
              <xsd:all>
                <xsd:element ref="ns1:Meeting_x0020_Document_x0020_Type1" minOccurs="0"/>
                <xsd:element ref="ns1:File_x0020_Edition" minOccurs="0"/>
                <xsd:element ref="ns1:Call_x0020_Identifier" minOccurs="0"/>
                <xsd:element ref="ns1:Call_x0020_Theme" minOccurs="0"/>
                <xsd:element ref="ns1:Grant_x0020_Number" minOccurs="0"/>
                <xsd:element ref="ns1:Grant_x0020_Acronym" minOccurs="0"/>
                <xsd:element ref="ns1:Grant_x0020_Full_x0020_Name" minOccurs="0"/>
                <xsd:element ref="ns1:Work_x0020_Package_x0020_ID" minOccurs="0"/>
                <xsd:element ref="ns1:Solution_x0020_ID" minOccurs="0"/>
                <xsd:element ref="ns1:Call_x0020_Phase" minOccurs="0"/>
                <xsd:element ref="ns1:Relevance" minOccurs="0"/>
                <xsd:element ref="ns1:Retention_x0020_Period" minOccurs="0"/>
                <xsd:element ref="ns1:Delivery_x0020_Status" minOccurs="0"/>
                <xsd:element ref="ns1:Approval_x0020_Status" minOccurs="0"/>
                <xsd:element ref="ns1:Meeting_x0020_Reference_x0020_Code" minOccurs="0"/>
                <xsd:element ref="ns1:Meeting_x0020_Date" minOccurs="0"/>
                <xsd:element ref="ns1:Template_x0020_Name" minOccurs="0"/>
                <xsd:element ref="ns1:Template_x0020_Edition" minOccurs="0"/>
                <xsd:element ref="ns1:Notes_x002f_Comments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d6c16808-a5d4-4602-8895-ab90fd25b927" elementFormDefault="qualified">
    <xsd:import namespace="http://schemas.microsoft.com/office/2006/documentManagement/types"/>
    <xsd:element name="Meeting_x0020_Document_x0020_Type1" ma:index="0" nillable="true" ma:displayName="Meeting Document Type" ma:default="Agenda" ma:format="Dropdown" ma:internalName="Meeting_x0020_Document_x0020_Type">
      <xsd:simpleType>
        <xsd:restriction base="dms:Choice">
          <xsd:enumeration value="Agenda"/>
          <xsd:enumeration value="Minutes"/>
          <xsd:enumeration value="Presentation"/>
          <xsd:enumeration value="Other"/>
        </xsd:restriction>
      </xsd:simpleType>
    </xsd:element>
    <xsd:element name="File_x0020_Edition" ma:index="3" nillable="true" ma:displayName="File Edition" ma:default="00.00" ma:description="File Edition" ma:internalName="File_x0020_Edition">
      <xsd:simpleType>
        <xsd:restriction base="dms:Text">
          <xsd:maxLength value="255"/>
        </xsd:restriction>
      </xsd:simpleType>
    </xsd:element>
    <xsd:element name="Call_x0020_Identifier" ma:index="4" nillable="true" ma:displayName="Call Identifier" ma:list="{548cf6b1-90e4-4c4e-8c64-47516978c824}" ma:internalName="Call_x0020_Identifier" ma:showField="Title" ma:web="d6c16808-a5d4-4602-8895-ab90fd25b927">
      <xsd:simpleType>
        <xsd:restriction base="dms:Lookup"/>
      </xsd:simpleType>
    </xsd:element>
    <xsd:element name="Call_x0020_Theme" ma:index="5" nillable="true" ma:displayName="Call Theme" ma:list="{ef511886-7972-43a6-a65a-8091dfdae02a}" ma:internalName="Call_x0020_Theme" ma:showField="Title" ma:web="d6c16808-a5d4-4602-8895-ab90fd25b927">
      <xsd:simpleType>
        <xsd:restriction base="dms:Lookup"/>
      </xsd:simpleType>
    </xsd:element>
    <xsd:element name="Grant_x0020_Number" ma:index="6" nillable="true" ma:displayName="Grant Number" ma:list="{b9ad6cae-9ecb-49e4-8209-537c81101c39}" ma:internalName="Grant_x0020_Number" ma:showField="Title" ma:web="d6c16808-a5d4-4602-8895-ab90fd25b927">
      <xsd:simpleType>
        <xsd:restriction base="dms:Lookup"/>
      </xsd:simpleType>
    </xsd:element>
    <xsd:element name="Grant_x0020_Acronym" ma:index="7" nillable="true" ma:displayName="Grant Acronym" ma:list="{41ed7cdd-9976-4a2f-93ed-b36de30e4b8f}" ma:internalName="Grant_x0020_Acronym" ma:showField="Title" ma:web="d6c16808-a5d4-4602-8895-ab90fd25b9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Grant_x0020_Full_x0020_Name" ma:index="8" nillable="true" ma:displayName="Grant Full Name" ma:list="{cfaa9b69-6534-4f45-bac4-a41345f06b7d}" ma:internalName="Grant_x0020_Full_x0020_Name" ma:showField="Title" ma:web="d6c16808-a5d4-4602-8895-ab90fd25b927">
      <xsd:simpleType>
        <xsd:restriction base="dms:Lookup"/>
      </xsd:simpleType>
    </xsd:element>
    <xsd:element name="Work_x0020_Package_x0020_ID" ma:index="9" nillable="true" ma:displayName="Work Package ID" ma:internalName="Work_x0020_Package_x0020_ID">
      <xsd:simpleType>
        <xsd:restriction base="dms:Text">
          <xsd:maxLength value="255"/>
        </xsd:restriction>
      </xsd:simpleType>
    </xsd:element>
    <xsd:element name="Solution_x0020_ID" ma:index="10" nillable="true" ma:displayName="Solution ID" ma:list="{52816f0a-0b7c-494b-ab22-ae79dbfd2860}" ma:internalName="Solution_x0020_ID" ma:showField="Title" ma:web="d6c16808-a5d4-4602-8895-ab90fd25b9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Call_x0020_Phase" ma:index="11" nillable="true" ma:displayName="Call Phase" ma:list="{234df3be-7029-4f3d-9893-d167b968d09c}" ma:internalName="Call_x0020_Phase" ma:showField="Title" ma:web="d6c16808-a5d4-4602-8895-ab90fd25b927">
      <xsd:simpleType>
        <xsd:restriction base="dms:Lookup"/>
      </xsd:simpleType>
    </xsd:element>
    <xsd:element name="Relevance" ma:index="12" nillable="true" ma:displayName="Relevance" ma:list="{ff9214dd-6e1f-47b6-b073-4d8417bcbd20}" ma:internalName="Relevance" ma:showField="Title" ma:web="d6c16808-a5d4-4602-8895-ab90fd25b927">
      <xsd:simpleType>
        <xsd:restriction base="dms:Lookup"/>
      </xsd:simpleType>
    </xsd:element>
    <xsd:element name="Retention_x0020_Period" ma:index="13" nillable="true" ma:displayName="Retention Period" ma:list="{3a6509e8-d06a-4a1b-bb7f-4d6e60b6c3b3}" ma:internalName="Retention_x0020_Period" ma:showField="Title" ma:web="d6c16808-a5d4-4602-8895-ab90fd25b927">
      <xsd:simpleType>
        <xsd:restriction base="dms:Lookup"/>
      </xsd:simpleType>
    </xsd:element>
    <xsd:element name="Delivery_x0020_Status" ma:index="14" nillable="true" ma:displayName="Delivery Status" ma:list="{129f4dc1-366e-45a6-ae04-3216098c2a41}" ma:internalName="Delivery_x0020_Status" ma:showField="Title" ma:web="d6c16808-a5d4-4602-8895-ab90fd25b927">
      <xsd:simpleType>
        <xsd:restriction base="dms:Lookup"/>
      </xsd:simpleType>
    </xsd:element>
    <xsd:element name="Approval_x0020_Status" ma:index="15" nillable="true" ma:displayName="Approval Status" ma:list="{8f68e360-d5ae-43ed-ac6f-27f9a181c896}" ma:internalName="Approval_x0020_Status" ma:showField="Title" ma:web="d6c16808-a5d4-4602-8895-ab90fd25b927">
      <xsd:simpleType>
        <xsd:restriction base="dms:Lookup"/>
      </xsd:simpleType>
    </xsd:element>
    <xsd:element name="Meeting_x0020_Reference_x0020_Code" ma:index="16" nillable="true" ma:displayName="Meeting Reference Code" ma:internalName="Meeting_x0020_Reference_x0020_Code">
      <xsd:simpleType>
        <xsd:restriction base="dms:Text">
          <xsd:maxLength value="255"/>
        </xsd:restriction>
      </xsd:simpleType>
    </xsd:element>
    <xsd:element name="Meeting_x0020_Date" ma:index="17" nillable="true" ma:displayName="Meeting Date" ma:format="DateOnly" ma:internalName="Meeting_x0020_Date" ma:readOnly="false">
      <xsd:simpleType>
        <xsd:restriction base="dms:DateTime"/>
      </xsd:simpleType>
    </xsd:element>
    <xsd:element name="Template_x0020_Name" ma:index="18" nillable="true" ma:displayName="Template Name" ma:internalName="Template_x0020_Name">
      <xsd:simpleType>
        <xsd:restriction base="dms:Text">
          <xsd:maxLength value="255"/>
        </xsd:restriction>
      </xsd:simpleType>
    </xsd:element>
    <xsd:element name="Template_x0020_Edition" ma:index="19" nillable="true" ma:displayName="Template Edition" ma:default="00.00" ma:internalName="Template_x0020_Edition">
      <xsd:simpleType>
        <xsd:restriction base="dms:Text">
          <xsd:maxLength value="255"/>
        </xsd:restriction>
      </xsd:simpleType>
    </xsd:element>
    <xsd:element name="Notes_x002f_Comments" ma:index="20" nillable="true" ma:displayName="Notes/Comments" ma:internalName="Notes_x002F_Comments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6" ma:displayName="Content Typ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Meeting_x0020_Document_x0020_Type1 xmlns="d6c16808-a5d4-4602-8895-ab90fd25b927">Presentation</Meeting_x0020_Document_x0020_Type1>
    <File_x0020_Edition xmlns="d6c16808-a5d4-4602-8895-ab90fd25b927">01.00.00</File_x0020_Edition>
    <Delivery_x0020_Status xmlns="d6c16808-a5d4-4602-8895-ab90fd25b927">2</Delivery_x0020_Status>
    <Template_x0020_Edition xmlns="d6c16808-a5d4-4602-8895-ab90fd25b927">01.00.00</Template_x0020_Edition>
    <Meeting_x0020_Date xmlns="d6c16808-a5d4-4602-8895-ab90fd25b927">2017-01-11T23:00:00+00:00</Meeting_x0020_Date>
    <Grant_x0020_Number xmlns="d6c16808-a5d4-4602-8895-ab90fd25b927" xsi:nil="true"/>
    <Call_x0020_Theme xmlns="d6c16808-a5d4-4602-8895-ab90fd25b927">2</Call_x0020_Theme>
    <Relevance xmlns="d6c16808-a5d4-4602-8895-ab90fd25b927">2</Relevance>
    <Notes_x002f_Comments xmlns="d6c16808-a5d4-4602-8895-ab90fd25b927" xsi:nil="true"/>
    <Grant_x0020_Acronym xmlns="d6c16808-a5d4-4602-8895-ab90fd25b927" xsi:nil="true"/>
    <Approval_x0020_Status xmlns="d6c16808-a5d4-4602-8895-ab90fd25b927">2</Approval_x0020_Status>
    <Retention_x0020_Period xmlns="d6c16808-a5d4-4602-8895-ab90fd25b927">2</Retention_x0020_Period>
    <Call_x0020_Phase xmlns="d6c16808-a5d4-4602-8895-ab90fd25b927">7</Call_x0020_Phase>
    <Meeting_x0020_Reference_x0020_Code xmlns="d6c16808-a5d4-4602-8895-ab90fd25b927">Briefing/03 Final</Meeting_x0020_Reference_x0020_Code>
    <Grant_x0020_Full_x0020_Name xmlns="d6c16808-a5d4-4602-8895-ab90fd25b927" xsi:nil="true"/>
    <Call_x0020_Identifier xmlns="d6c16808-a5d4-4602-8895-ab90fd25b927">2</Call_x0020_Identifier>
    <Template_x0020_Name xmlns="d6c16808-a5d4-4602-8895-ab90fd25b927">S2020 IR-VLD Presentation template</Template_x0020_Name>
    <Work_x0020_Package_x0020_ID xmlns="d6c16808-a5d4-4602-8895-ab90fd25b927" xsi:nil="true"/>
    <Solution_x0020_ID xmlns="d6c16808-a5d4-4602-8895-ab90fd25b927"/>
  </documentManagement>
</p:properties>
</file>

<file path=customXml/itemProps1.xml><?xml version="1.0" encoding="utf-8"?>
<ds:datastoreItem xmlns:ds="http://schemas.openxmlformats.org/officeDocument/2006/customXml" ds:itemID="{0A4C6E19-3309-400D-BFFC-C306637E11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c16808-a5d4-4602-8895-ab90fd25b927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29691848-7B53-4310-AC46-941E5CFAB05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1D6BEF6-6CD2-4659-B731-980294D7FAB2}">
  <ds:schemaRefs>
    <ds:schemaRef ds:uri="http://purl.org/dc/terms/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2006/metadata/properties"/>
    <ds:schemaRef ds:uri="d6c16808-a5d4-4602-8895-ab90fd25b927"/>
    <ds:schemaRef ds:uri="http://purl.org/dc/dcmitype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238</Words>
  <Application>Microsoft Office PowerPoint</Application>
  <PresentationFormat>On-screen Show (4:3)</PresentationFormat>
  <Paragraphs>92</Paragraphs>
  <Slides>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SESAR ER Presentation template</vt:lpstr>
      <vt:lpstr>SJU-2020_TEMPLATE16-9</vt:lpstr>
      <vt:lpstr>think-cell Folie</vt:lpstr>
      <vt:lpstr>Open Day Invitation PJ05 Multiple Remote for three Airports EXE-05.02-V3-2.4 HungaroControl, Frequentis, DLR, SELEX   DLR, Braunschweig Fr 23 Nov 2018 </vt:lpstr>
      <vt:lpstr>PJ.05 Schedule reg. FRQ/DLR platform</vt:lpstr>
      <vt:lpstr>Key Topics addressed in the validation  </vt:lpstr>
      <vt:lpstr>Agenda </vt:lpstr>
      <vt:lpstr>Meeting Venue</vt:lpstr>
      <vt:lpstr>How to reach</vt:lpstr>
      <vt:lpstr>Registration</vt:lpstr>
      <vt:lpstr>PowerPoint Presentation</vt:lpstr>
    </vt:vector>
  </TitlesOfParts>
  <Company>Sesar JU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MTG_2017-01-12_Item08_Reporting and Payment, Project Review and Grant Amendment</dc:title>
  <dc:creator>Wim Post</dc:creator>
  <cp:lastModifiedBy>Jakobi, Jörn</cp:lastModifiedBy>
  <cp:revision>499</cp:revision>
  <cp:lastPrinted>2017-03-02T12:55:31Z</cp:lastPrinted>
  <dcterms:created xsi:type="dcterms:W3CDTF">2016-04-13T13:39:24Z</dcterms:created>
  <dcterms:modified xsi:type="dcterms:W3CDTF">2018-07-13T12:57:43Z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0x01010089F808FF9CA0974BA0DE8D4CFE08D0F8010202010201004EFAE15B262E3B4EA88300A71AC63801</vt:lpwstr>
  </property>
  <property fmtid="{D5CDD505-2E9C-101B-9397-08002B2CF9AE}" pid="3" name="Meeting Date">
    <vt:filetime>2016-11-14T23:00:00Z</vt:filetime>
  </property>
  <property fmtid="{D5CDD505-2E9C-101B-9397-08002B2CF9AE}" pid="4" name="Meeting Reference Code">
    <vt:lpwstr>Briefing/01 final</vt:lpwstr>
  </property>
  <property fmtid="{D5CDD505-2E9C-101B-9397-08002B2CF9AE}" pid="5" name="File Edition">
    <vt:lpwstr>01.00.00</vt:lpwstr>
  </property>
  <property fmtid="{D5CDD505-2E9C-101B-9397-08002B2CF9AE}" pid="6" name="Delivery Status">
    <vt:lpwstr>3</vt:lpwstr>
  </property>
  <property fmtid="{D5CDD505-2E9C-101B-9397-08002B2CF9AE}" pid="7" name="Template Edition">
    <vt:lpwstr>01.00.00</vt:lpwstr>
  </property>
  <property fmtid="{D5CDD505-2E9C-101B-9397-08002B2CF9AE}" pid="8" name="Call Theme">
    <vt:lpwstr>2</vt:lpwstr>
  </property>
  <property fmtid="{D5CDD505-2E9C-101B-9397-08002B2CF9AE}" pid="9" name="Solution Document Type1">
    <vt:lpwstr>Avail_Note</vt:lpwstr>
  </property>
  <property fmtid="{D5CDD505-2E9C-101B-9397-08002B2CF9AE}" pid="10" name="Approval Status">
    <vt:lpwstr>3</vt:lpwstr>
  </property>
  <property fmtid="{D5CDD505-2E9C-101B-9397-08002B2CF9AE}" pid="11" name="Retention Period">
    <vt:lpwstr>2</vt:lpwstr>
  </property>
  <property fmtid="{D5CDD505-2E9C-101B-9397-08002B2CF9AE}" pid="12" name="Call Phase">
    <vt:lpwstr>7</vt:lpwstr>
  </property>
  <property fmtid="{D5CDD505-2E9C-101B-9397-08002B2CF9AE}" pid="13" name="Call Identifier">
    <vt:lpwstr>2</vt:lpwstr>
  </property>
  <property fmtid="{D5CDD505-2E9C-101B-9397-08002B2CF9AE}" pid="14" name="Template Name">
    <vt:lpwstr>S2020 IR-VLD Presentation template</vt:lpwstr>
  </property>
  <property fmtid="{D5CDD505-2E9C-101B-9397-08002B2CF9AE}" pid="15" name="Relevance">
    <vt:lpwstr>2</vt:lpwstr>
  </property>
  <property fmtid="{D5CDD505-2E9C-101B-9397-08002B2CF9AE}" pid="16" name="Preparation Document Type">
    <vt:lpwstr>Other</vt:lpwstr>
  </property>
  <property fmtid="{D5CDD505-2E9C-101B-9397-08002B2CF9AE}" pid="17" name="Gate Document Type">
    <vt:lpwstr>Other</vt:lpwstr>
  </property>
  <property fmtid="{D5CDD505-2E9C-101B-9397-08002B2CF9AE}" pid="18" name="Deliverable Type1">
    <vt:lpwstr>Other</vt:lpwstr>
  </property>
  <property fmtid="{D5CDD505-2E9C-101B-9397-08002B2CF9AE}" pid="19" name="Non Nominal Situation Doc Type">
    <vt:lpwstr>Other</vt:lpwstr>
  </property>
  <property fmtid="{D5CDD505-2E9C-101B-9397-08002B2CF9AE}" pid="20" name="Maturity Gate Document Type">
    <vt:lpwstr>Other</vt:lpwstr>
  </property>
</Properties>
</file>